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 id="2147483687" r:id="rId3"/>
    <p:sldMasterId id="2147483712" r:id="rId4"/>
    <p:sldMasterId id="2147483741" r:id="rId5"/>
    <p:sldMasterId id="2147483758" r:id="rId6"/>
    <p:sldMasterId id="2147483771" r:id="rId7"/>
  </p:sldMasterIdLst>
  <p:notesMasterIdLst>
    <p:notesMasterId r:id="rId76"/>
  </p:notesMasterIdLst>
  <p:sldIdLst>
    <p:sldId id="259" r:id="rId8"/>
    <p:sldId id="338" r:id="rId9"/>
    <p:sldId id="467" r:id="rId10"/>
    <p:sldId id="469" r:id="rId11"/>
    <p:sldId id="322" r:id="rId12"/>
    <p:sldId id="470" r:id="rId13"/>
    <p:sldId id="471" r:id="rId14"/>
    <p:sldId id="473" r:id="rId15"/>
    <p:sldId id="345" r:id="rId16"/>
    <p:sldId id="347" r:id="rId17"/>
    <p:sldId id="468" r:id="rId18"/>
    <p:sldId id="349" r:id="rId19"/>
    <p:sldId id="351" r:id="rId20"/>
    <p:sldId id="352" r:id="rId21"/>
    <p:sldId id="355" r:id="rId22"/>
    <p:sldId id="356" r:id="rId23"/>
    <p:sldId id="357" r:id="rId24"/>
    <p:sldId id="359" r:id="rId25"/>
    <p:sldId id="360" r:id="rId26"/>
    <p:sldId id="363" r:id="rId27"/>
    <p:sldId id="364" r:id="rId28"/>
    <p:sldId id="366" r:id="rId29"/>
    <p:sldId id="368" r:id="rId30"/>
    <p:sldId id="369" r:id="rId31"/>
    <p:sldId id="370" r:id="rId32"/>
    <p:sldId id="371" r:id="rId33"/>
    <p:sldId id="374" r:id="rId34"/>
    <p:sldId id="375" r:id="rId35"/>
    <p:sldId id="377" r:id="rId36"/>
    <p:sldId id="378" r:id="rId37"/>
    <p:sldId id="379" r:id="rId38"/>
    <p:sldId id="380" r:id="rId39"/>
    <p:sldId id="381" r:id="rId40"/>
    <p:sldId id="382" r:id="rId41"/>
    <p:sldId id="383" r:id="rId42"/>
    <p:sldId id="384" r:id="rId43"/>
    <p:sldId id="406" r:id="rId44"/>
    <p:sldId id="407" r:id="rId45"/>
    <p:sldId id="408" r:id="rId46"/>
    <p:sldId id="409" r:id="rId47"/>
    <p:sldId id="411" r:id="rId48"/>
    <p:sldId id="413" r:id="rId49"/>
    <p:sldId id="415" r:id="rId50"/>
    <p:sldId id="418" r:id="rId51"/>
    <p:sldId id="421" r:id="rId52"/>
    <p:sldId id="423" r:id="rId53"/>
    <p:sldId id="425" r:id="rId54"/>
    <p:sldId id="426" r:id="rId55"/>
    <p:sldId id="428" r:id="rId56"/>
    <p:sldId id="429" r:id="rId57"/>
    <p:sldId id="430" r:id="rId58"/>
    <p:sldId id="431" r:id="rId59"/>
    <p:sldId id="432" r:id="rId60"/>
    <p:sldId id="438" r:id="rId61"/>
    <p:sldId id="451" r:id="rId62"/>
    <p:sldId id="452" r:id="rId63"/>
    <p:sldId id="453" r:id="rId64"/>
    <p:sldId id="454" r:id="rId65"/>
    <p:sldId id="455" r:id="rId66"/>
    <p:sldId id="456" r:id="rId67"/>
    <p:sldId id="459" r:id="rId68"/>
    <p:sldId id="460" r:id="rId69"/>
    <p:sldId id="461" r:id="rId70"/>
    <p:sldId id="462" r:id="rId71"/>
    <p:sldId id="463" r:id="rId72"/>
    <p:sldId id="464" r:id="rId73"/>
    <p:sldId id="465" r:id="rId74"/>
    <p:sldId id="46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varScale="1">
        <p:scale>
          <a:sx n="33" d="100"/>
          <a:sy n="33" d="100"/>
        </p:scale>
        <p:origin x="36"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6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03E2AA-EB95-43E5-A617-0A9C0E67BC72}" type="datetimeFigureOut">
              <a:rPr lang="en-US" smtClean="0"/>
              <a:pPr/>
              <a:t>9/9/2023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39A22-D029-4789-9A91-C539BC9F9604}" type="slidenum">
              <a:rPr lang="en-US" smtClean="0"/>
              <a:pPr/>
              <a:t>‹nº›</a:t>
            </a:fld>
            <a:endParaRPr lang="en-US"/>
          </a:p>
        </p:txBody>
      </p:sp>
    </p:spTree>
    <p:extLst>
      <p:ext uri="{BB962C8B-B14F-4D97-AF65-F5344CB8AC3E}">
        <p14:creationId xmlns:p14="http://schemas.microsoft.com/office/powerpoint/2010/main" val="3137786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828547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13</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247472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14</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48890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15</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353877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16</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3228292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17</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3102061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18</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220916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19</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247599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20</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158965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21</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393792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22</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112887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611340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23</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324099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24</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2059235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25</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4136092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26</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2605558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27</a:t>
            </a:fld>
            <a:endParaRPr lang="en-US" dirty="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0917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488563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946596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188945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425399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26713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Chapada de Diamantina</a:t>
            </a:r>
            <a:endParaRPr lang="pt-BR" dirty="0"/>
          </a:p>
        </p:txBody>
      </p:sp>
      <p:sp>
        <p:nvSpPr>
          <p:cNvPr id="4" name="Espaço Reservado para Número de Slide 3"/>
          <p:cNvSpPr>
            <a:spLocks noGrp="1"/>
          </p:cNvSpPr>
          <p:nvPr>
            <p:ph type="sldNum" sz="quarter" idx="10"/>
          </p:nvPr>
        </p:nvSpPr>
        <p:spPr/>
        <p:txBody>
          <a:bodyPr/>
          <a:lstStyle/>
          <a:p>
            <a:fld id="{3B139A22-D029-4789-9A91-C539BC9F9604}" type="slidenum">
              <a:rPr lang="en-US" smtClean="0"/>
              <a:pPr/>
              <a:t>3</a:t>
            </a:fld>
            <a:endParaRPr lang="en-US" dirty="0"/>
          </a:p>
        </p:txBody>
      </p:sp>
    </p:spTree>
    <p:extLst>
      <p:ext uri="{BB962C8B-B14F-4D97-AF65-F5344CB8AC3E}">
        <p14:creationId xmlns:p14="http://schemas.microsoft.com/office/powerpoint/2010/main" val="801046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005680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966236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277185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503622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272677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45</a:t>
            </a:fld>
            <a:endParaRPr lang="en-US" dirty="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91908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983446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46631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369110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35004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54342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118225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809067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4148843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783921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963476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415412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662917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849474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277293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09792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842029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766004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939038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6605543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164812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720853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09832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756008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183617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7880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9</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409965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10</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1279768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0D3A-F842-4194-A1C0-02442EDCDE91}" type="slidenum">
              <a:rPr lang="en-US">
                <a:solidFill>
                  <a:prstClr val="black"/>
                </a:solidFill>
              </a:rPr>
              <a:pPr/>
              <a:t>12</a:t>
            </a:fld>
            <a:endParaRPr lang="en-US" dirty="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xfrm>
            <a:off x="1219200" y="3257550"/>
            <a:ext cx="6705600" cy="3086100"/>
          </a:xfrm>
        </p:spPr>
        <p:txBody>
          <a:bodyPr/>
          <a:lstStyle/>
          <a:p>
            <a:endParaRPr lang="en-US" dirty="0"/>
          </a:p>
        </p:txBody>
      </p:sp>
    </p:spTree>
    <p:extLst>
      <p:ext uri="{BB962C8B-B14F-4D97-AF65-F5344CB8AC3E}">
        <p14:creationId xmlns:p14="http://schemas.microsoft.com/office/powerpoint/2010/main" val="417806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Impress BT" pitchFamily="66" charset="0"/>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atin typeface="Impress BT" pitchFamily="66" charset="0"/>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latin typeface="Impress BT" pitchFamily="66" charset="0"/>
              </a:defRPr>
            </a:lvl1pPr>
          </a:lstStyle>
          <a:p>
            <a:pPr>
              <a:defRPr/>
            </a:pPr>
            <a:fld id="{391357EB-D591-4903-B227-5DE7A5222FBA}"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C2A1F-9DB9-4EBB-8A63-08DE84AA26B1}"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7BDED-9D8E-4E53-A879-25D5A5E2109A}"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B2EDC2-DB82-4BEF-B277-1E8BF3277D01}" type="slidenum">
              <a:rPr lang="en-US">
                <a:solidFill>
                  <a:srgbClr val="663300"/>
                </a:solidFill>
              </a:rPr>
              <a:pPr>
                <a:defRPr/>
              </a:pPr>
              <a:t>‹nº›</a:t>
            </a:fld>
            <a:endParaRPr lang="en-US">
              <a:solidFill>
                <a:srgbClr val="663300"/>
              </a:solidFill>
            </a:endParaRPr>
          </a:p>
        </p:txBody>
      </p:sp>
    </p:spTree>
  </p:cSld>
  <p:clrMapOvr>
    <a:masterClrMapping/>
  </p:clrMapOvr>
  <p:transition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AAEFEA6-595C-41DB-A875-59D644E3969A}" type="slidenum">
              <a:rPr lang="en-US">
                <a:solidFill>
                  <a:srgbClr val="663300"/>
                </a:solidFill>
              </a:rPr>
              <a:pPr>
                <a:defRPr/>
              </a:pPr>
              <a:t>‹nº›</a:t>
            </a:fld>
            <a:endParaRPr lang="en-US">
              <a:solidFill>
                <a:srgbClr val="663300"/>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b="1">
                <a:solidFill>
                  <a:schemeClr val="bg1"/>
                </a:solidFill>
              </a:defRPr>
            </a:lvl1pPr>
          </a:lstStyle>
          <a:p>
            <a:pPr>
              <a:defRPr/>
            </a:pPr>
            <a:fld id="{C8D25248-63F1-4BE8-A60B-798FB5632D0F}" type="slidenum">
              <a:rPr lang="en-US" smtClean="0"/>
              <a:pPr>
                <a:defRPr/>
              </a:pPr>
              <a:t>‹nº›</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42AE1-472C-43DD-8623-5692867232B7}"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260DF-AF90-4377-92E9-12E5CFBDB3DC}"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994B78-A3AC-4BF5-A57D-2002B1947851}"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5568B-B10B-4661-B234-DD836FD4D422}"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85E0F-CF45-4197-A2F4-BE07494048D6}"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b="1">
                <a:solidFill>
                  <a:schemeClr val="bg1"/>
                </a:solidFill>
                <a:latin typeface="+mn-lt"/>
              </a:defRPr>
            </a:lvl1pPr>
          </a:lstStyle>
          <a:p>
            <a:pPr>
              <a:defRPr/>
            </a:pPr>
            <a:fld id="{E1911980-6A66-4AF6-9F67-1985CF5B315D}" type="slidenum">
              <a:rPr lang="en-US" smtClean="0"/>
              <a:pPr>
                <a:defRPr/>
              </a:pPr>
              <a:t>‹nº›</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B61C47-34C7-4F42-829D-00FC5180AED1}"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E723-48CA-4897-99E6-BA92B4213A36}"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771E68-B9A7-41F3-962E-09ED39F0BC65}"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3DEBF-8890-4C1D-9E2E-99B339F5161F}"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362200" y="1981200"/>
            <a:ext cx="29718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486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A97851-DFB9-403A-B46E-6DB59883CC68}" type="slidenum">
              <a:rPr lang="en-US">
                <a:solidFill>
                  <a:srgbClr val="663300"/>
                </a:solidFill>
              </a:rPr>
              <a:pPr>
                <a:defRPr/>
              </a:pPr>
              <a:t>‹nº›</a:t>
            </a:fld>
            <a:endParaRPr lang="en-US">
              <a:solidFill>
                <a:srgbClr val="6633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6633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6633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E62A60C-43D7-41FA-8176-BFDF1648A629}" type="slidenum">
              <a:rPr lang="en-US">
                <a:solidFill>
                  <a:srgbClr val="663300"/>
                </a:solidFill>
              </a:rPr>
              <a:pPr/>
              <a:t>‹nº›</a:t>
            </a:fld>
            <a:endParaRPr lang="en-US">
              <a:solidFill>
                <a:srgbClr val="663300"/>
              </a:solidFill>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DC786-8761-49A1-82B8-C95C09998A4B}"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362200" y="1981200"/>
            <a:ext cx="29718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486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b="1">
                <a:solidFill>
                  <a:schemeClr val="bg1"/>
                </a:solidFill>
              </a:defRPr>
            </a:lvl1pPr>
          </a:lstStyle>
          <a:p>
            <a:pPr>
              <a:defRPr/>
            </a:pPr>
            <a:fld id="{A7A97851-DFB9-403A-B46E-6DB59883CC68}" type="slidenum">
              <a:rPr lang="en-US" smtClean="0"/>
              <a:pPr>
                <a:defRPr/>
              </a:pPr>
              <a:t>‹nº›</a:t>
            </a:fld>
            <a:endParaRPr lang="en-US" dirty="0"/>
          </a:p>
        </p:txBody>
      </p:sp>
    </p:spTree>
    <p:extLst>
      <p:ext uri="{BB962C8B-B14F-4D97-AF65-F5344CB8AC3E}">
        <p14:creationId xmlns:p14="http://schemas.microsoft.com/office/powerpoint/2010/main" val="1679034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0E96E-A195-483D-9776-102DC2DDC500}"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ED2458-A888-475B-8AC1-098F19470ED8}"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a:prstGeom prst="rect">
            <a:avLst/>
          </a:prstGeom>
        </p:spPr>
        <p:txBody>
          <a:bodyPr/>
          <a:lstStyle/>
          <a:p>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8623050-BDD9-47AC-A45B-3EAEBA2BC5E3}"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85880E-5E99-4C36-A995-3D01861064F3}"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a:prstGeom prst="rect">
            <a:avLst/>
          </a:prstGeom>
        </p:spPr>
        <p:txBody>
          <a:bodyPr/>
          <a:lstStyle/>
          <a:p>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8623050-BDD9-47AC-A45B-3EAEBA2BC5E3}"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Impress BT" pitchFamily="66" charset="0"/>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atin typeface="Impress BT" pitchFamily="66" charset="0"/>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latin typeface="Impress BT" pitchFamily="66" charset="0"/>
              </a:defRPr>
            </a:lvl1pPr>
          </a:lstStyle>
          <a:p>
            <a:pPr>
              <a:defRPr/>
            </a:pPr>
            <a:fld id="{391357EB-D591-4903-B227-5DE7A5222FBA}"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3579503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solidFill>
                  <a:schemeClr val="bg1"/>
                </a:solidFill>
                <a:latin typeface="+mn-lt"/>
              </a:defRPr>
            </a:lvl1pPr>
          </a:lstStyle>
          <a:p>
            <a:pPr>
              <a:defRPr/>
            </a:pPr>
            <a:fld id="{E1911980-6A66-4AF6-9F67-1985CF5B315D}" type="slidenum">
              <a:rPr lang="en-US" smtClean="0">
                <a:solidFill>
                  <a:srgbClr val="FFFFFF"/>
                </a:solidFill>
              </a:rPr>
              <a:pPr>
                <a:defRPr/>
              </a:pPr>
              <a:t>‹nº›</a:t>
            </a:fld>
            <a:endParaRPr lang="en-US" dirty="0">
              <a:solidFill>
                <a:srgbClr val="FFFFFF"/>
              </a:solidFill>
            </a:endParaRPr>
          </a:p>
        </p:txBody>
      </p:sp>
    </p:spTree>
    <p:extLst>
      <p:ext uri="{BB962C8B-B14F-4D97-AF65-F5344CB8AC3E}">
        <p14:creationId xmlns:p14="http://schemas.microsoft.com/office/powerpoint/2010/main" val="1031754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DC786-8761-49A1-82B8-C95C09998A4B}"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314358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0E96E-A195-483D-9776-102DC2DDC500}"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3184136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5C4BDC-8305-4D64-8CCB-79CFE00F9D80}"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ED2458-A888-475B-8AC1-098F19470ED8}"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1164307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85880E-5E99-4C36-A995-3D01861064F3}"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2802933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5C4BDC-8305-4D64-8CCB-79CFE00F9D80}"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911489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FCC165-0709-4017-8205-8C0429F3684D}"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3466525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1BF062-740D-4088-84C9-E64053097302}"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2480743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C2A1F-9DB9-4EBB-8A63-08DE84AA26B1}"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41323149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7BDED-9D8E-4E53-A879-25D5A5E2109A}" type="slidenum">
              <a:rPr lang="en-US" smtClean="0">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3667696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B2EDC2-DB82-4BEF-B277-1E8BF3277D01}"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2340329932"/>
      </p:ext>
    </p:extLst>
  </p:cSld>
  <p:clrMapOvr>
    <a:masterClrMapping/>
  </p:clrMapOvr>
  <p:transition advClick="0"/>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solidFill>
                  <a:schemeClr val="bg1"/>
                </a:solidFill>
                <a:latin typeface="+mn-lt"/>
              </a:defRPr>
            </a:lvl1pPr>
          </a:lstStyle>
          <a:p>
            <a:pPr>
              <a:defRPr/>
            </a:pPr>
            <a:fld id="{7AAEFEA6-595C-41DB-A875-59D644E3969A}" type="slidenum">
              <a:rPr lang="en-US" smtClean="0">
                <a:solidFill>
                  <a:srgbClr val="FFFFFF"/>
                </a:solidFill>
              </a:rPr>
              <a:pPr>
                <a:defRPr/>
              </a:pPr>
              <a:t>‹nº›</a:t>
            </a:fld>
            <a:endParaRPr lang="en-US" dirty="0">
              <a:solidFill>
                <a:srgbClr val="FFFFFF"/>
              </a:solidFill>
            </a:endParaRPr>
          </a:p>
        </p:txBody>
      </p:sp>
    </p:spTree>
    <p:extLst>
      <p:ext uri="{BB962C8B-B14F-4D97-AF65-F5344CB8AC3E}">
        <p14:creationId xmlns:p14="http://schemas.microsoft.com/office/powerpoint/2010/main" val="330379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baseline="0">
                <a:solidFill>
                  <a:schemeClr val="bg1"/>
                </a:solidFill>
                <a:latin typeface="Arial" panose="020B0604020202020204" pitchFamily="34" charset="0"/>
              </a:defRPr>
            </a:lvl1pPr>
          </a:lstStyle>
          <a:p>
            <a:pPr>
              <a:defRPr/>
            </a:pPr>
            <a:fld id="{C8D25248-63F1-4BE8-A60B-798FB5632D0F}" type="slidenum">
              <a:rPr lang="en-US" smtClean="0">
                <a:solidFill>
                  <a:srgbClr val="FFFFFF"/>
                </a:solidFill>
              </a:rPr>
              <a:pPr>
                <a:defRPr/>
              </a:pPr>
              <a:t>‹nº›</a:t>
            </a:fld>
            <a:endParaRPr lang="en-US" dirty="0">
              <a:solidFill>
                <a:srgbClr val="FFFFFF"/>
              </a:solidFill>
            </a:endParaRPr>
          </a:p>
        </p:txBody>
      </p:sp>
    </p:spTree>
    <p:extLst>
      <p:ext uri="{BB962C8B-B14F-4D97-AF65-F5344CB8AC3E}">
        <p14:creationId xmlns:p14="http://schemas.microsoft.com/office/powerpoint/2010/main" val="238298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FCC165-0709-4017-8205-8C0429F3684D}"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42AE1-472C-43DD-8623-5692867232B7}"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10372206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260DF-AF90-4377-92E9-12E5CFBDB3DC}"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288472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994B78-A3AC-4BF5-A57D-2002B1947851}"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1547394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5568B-B10B-4661-B234-DD836FD4D422}"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13326936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85E0F-CF45-4197-A2F4-BE07494048D6}"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868152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B61C47-34C7-4F42-829D-00FC5180AED1}"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16212906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E723-48CA-4897-99E6-BA92B4213A36}"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437023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771E68-B9A7-41F3-962E-09ED39F0BC65}"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2702357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3DEBF-8890-4C1D-9E2E-99B339F5161F}"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303096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362200" y="1981200"/>
            <a:ext cx="29718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486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A97851-DFB9-403A-B46E-6DB59883CC68}" type="slidenum">
              <a:rPr lang="en-US">
                <a:solidFill>
                  <a:srgbClr val="663300"/>
                </a:solidFill>
              </a:rPr>
              <a:pPr>
                <a:defRPr/>
              </a:pPr>
              <a:t>‹nº›</a:t>
            </a:fld>
            <a:endParaRPr lang="en-US">
              <a:solidFill>
                <a:srgbClr val="663300"/>
              </a:solidFill>
            </a:endParaRPr>
          </a:p>
        </p:txBody>
      </p:sp>
    </p:spTree>
    <p:extLst>
      <p:ext uri="{BB962C8B-B14F-4D97-AF65-F5344CB8AC3E}">
        <p14:creationId xmlns:p14="http://schemas.microsoft.com/office/powerpoint/2010/main" val="21196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1BF062-740D-4088-84C9-E64053097302}" type="slidenum">
              <a:rPr lang="en-US" smtClean="0">
                <a:solidFill>
                  <a:srgbClr val="663300"/>
                </a:solidFill>
              </a:rPr>
              <a:pPr>
                <a:defRPr/>
              </a:pPr>
              <a:t>‹nº›</a:t>
            </a:fld>
            <a:endParaRPr lang="en-US">
              <a:solidFill>
                <a:srgbClr val="6633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jpeg"/><Relationship Id="rId2" Type="http://schemas.openxmlformats.org/officeDocument/2006/relationships/slideLayout" Target="../slideLayouts/slideLayout39.xml"/><Relationship Id="rId16"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2.jpeg"/><Relationship Id="rId2" Type="http://schemas.openxmlformats.org/officeDocument/2006/relationships/slideLayout" Target="../slideLayouts/slideLayout53.xml"/><Relationship Id="rId16"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3.t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t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lum/>
          </a:blip>
          <a:srcRect/>
          <a:stretch>
            <a:fillRect l="-17000" r="-17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pPr>
            <a:fld id="{CBA81290-1778-47FD-8C68-81578D8411F5}" type="slidenum">
              <a:rPr lang="en-US" smtClean="0">
                <a:solidFill>
                  <a:srgbClr val="663300"/>
                </a:solidFill>
                <a:effectLst>
                  <a:outerShdw blurRad="38100" dist="38100" dir="2700000" algn="tl">
                    <a:srgbClr val="000000">
                      <a:alpha val="43137"/>
                    </a:srgbClr>
                  </a:outerShdw>
                </a:effectLst>
              </a:rPr>
              <a:pPr eaLnBrk="0" fontAlgn="base" hangingPunct="0">
                <a:spcBef>
                  <a:spcPct val="0"/>
                </a:spcBef>
                <a:spcAft>
                  <a:spcPct val="0"/>
                </a:spcAft>
              </a:pPr>
              <a:t>‹nº›</a:t>
            </a:fld>
            <a:endParaRPr lang="en-US">
              <a:solidFill>
                <a:srgbClr val="663300"/>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lum/>
          </a:blip>
          <a:srcRect/>
          <a:stretch>
            <a:fillRect l="-17000" r="-17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2362200" y="609600"/>
            <a:ext cx="6096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defRPr/>
            </a:pPr>
            <a:fld id="{0C5D9E26-7E51-41B0-ACC4-9FEBE73C965B}" type="slidenum">
              <a:rPr lang="en-US">
                <a:solidFill>
                  <a:srgbClr val="663300"/>
                </a:solidFill>
                <a:effectLst>
                  <a:outerShdw blurRad="38100" dist="38100" dir="2700000" algn="tl">
                    <a:srgbClr val="000000">
                      <a:alpha val="43137"/>
                    </a:srgbClr>
                  </a:outerShdw>
                </a:effectLst>
              </a:rPr>
              <a:pPr eaLnBrk="0" fontAlgn="base" hangingPunct="0">
                <a:spcBef>
                  <a:spcPct val="0"/>
                </a:spcBef>
                <a:spcAft>
                  <a:spcPct val="0"/>
                </a:spcAft>
                <a:defRPr/>
              </a:pPr>
              <a:t>‹nº›</a:t>
            </a:fld>
            <a:endParaRPr lang="en-US">
              <a:solidFill>
                <a:srgbClr val="663300"/>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95E0D-0DDD-4E51-B38D-0D4682371DB6}" type="slidenum">
              <a:rPr lang="en-US" smtClean="0">
                <a:solidFill>
                  <a:prstClr val="black">
                    <a:tint val="75000"/>
                  </a:prstClr>
                </a:solidFill>
              </a:rPr>
              <a:pPr/>
              <a:t>‹nº›</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5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lum/>
          </a:blip>
          <a:srcRect/>
          <a:stretch>
            <a:fillRect l="-17000" r="-17000"/>
          </a:stretch>
        </a:blipFill>
        <a:effectLst/>
      </p:bgPr>
    </p:bg>
    <p:spTree>
      <p:nvGrpSpPr>
        <p:cNvPr id="1" name=""/>
        <p:cNvGrpSpPr/>
        <p:nvPr/>
      </p:nvGrpSpPr>
      <p:grpSpPr>
        <a:xfrm>
          <a:off x="0" y="0"/>
          <a:ext cx="0" cy="0"/>
          <a:chOff x="0" y="0"/>
          <a:chExt cx="0" cy="0"/>
        </a:xfrm>
      </p:grpSpPr>
      <p:pic>
        <p:nvPicPr>
          <p:cNvPr id="4098" name="Picture 7" descr="0-Background"/>
          <p:cNvPicPr>
            <a:picLocks noChangeAspect="1" noChangeArrowheads="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7"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lum/>
          </a:blip>
          <a:srcRect/>
          <a:stretch>
            <a:fillRect l="-17000" r="-17000"/>
          </a:stretch>
        </a:blipFill>
        <a:effectLst/>
      </p:bgPr>
    </p:bg>
    <p:spTree>
      <p:nvGrpSpPr>
        <p:cNvPr id="1" name=""/>
        <p:cNvGrpSpPr/>
        <p:nvPr/>
      </p:nvGrpSpPr>
      <p:grpSpPr>
        <a:xfrm>
          <a:off x="0" y="0"/>
          <a:ext cx="0" cy="0"/>
          <a:chOff x="0" y="0"/>
          <a:chExt cx="0" cy="0"/>
        </a:xfrm>
      </p:grpSpPr>
      <p:pic>
        <p:nvPicPr>
          <p:cNvPr id="4098" name="Picture 7" descr="0-Background"/>
          <p:cNvPicPr>
            <a:picLocks noChangeAspect="1" noChangeArrowheads="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6"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lum/>
          </a:blip>
          <a:srcRect/>
          <a:stretch>
            <a:fillRect l="-17000" r="-17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pPr>
            <a:fld id="{CBA81290-1778-47FD-8C68-81578D8411F5}" type="slidenum">
              <a:rPr lang="en-US" smtClean="0">
                <a:solidFill>
                  <a:srgbClr val="663300"/>
                </a:solidFill>
                <a:effectLst>
                  <a:outerShdw blurRad="38100" dist="38100" dir="2700000" algn="tl">
                    <a:srgbClr val="000000">
                      <a:alpha val="43137"/>
                    </a:srgbClr>
                  </a:outerShdw>
                </a:effectLst>
              </a:rPr>
              <a:pPr eaLnBrk="0" fontAlgn="base" hangingPunct="0">
                <a:spcBef>
                  <a:spcPct val="0"/>
                </a:spcBef>
                <a:spcAft>
                  <a:spcPct val="0"/>
                </a:spcAft>
              </a:pPr>
              <a:t>‹nº›</a:t>
            </a:fld>
            <a:endParaRPr lang="en-US">
              <a:solidFill>
                <a:srgbClr val="66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792256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hdr="0" ftr="0" dt="0"/>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lum/>
          </a:blip>
          <a:srcRect/>
          <a:stretch>
            <a:fillRect l="-17000" r="-17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2362200" y="609600"/>
            <a:ext cx="6096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defRPr/>
            </a:pPr>
            <a:fld id="{0C5D9E26-7E51-41B0-ACC4-9FEBE73C965B}" type="slidenum">
              <a:rPr lang="en-US">
                <a:solidFill>
                  <a:srgbClr val="663300"/>
                </a:solidFill>
                <a:effectLst>
                  <a:outerShdw blurRad="38100" dist="38100" dir="2700000" algn="tl">
                    <a:srgbClr val="000000">
                      <a:alpha val="43137"/>
                    </a:srgbClr>
                  </a:outerShdw>
                </a:effectLst>
              </a:rPr>
              <a:pPr eaLnBrk="0" fontAlgn="base" hangingPunct="0">
                <a:spcBef>
                  <a:spcPct val="0"/>
                </a:spcBef>
                <a:spcAft>
                  <a:spcPct val="0"/>
                </a:spcAft>
                <a:defRPr/>
              </a:pPr>
              <a:t>‹nº›</a:t>
            </a:fld>
            <a:endParaRPr lang="en-US">
              <a:solidFill>
                <a:srgbClr val="66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130213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hdr="0" ftr="0" dt="0"/>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7.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7.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79.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79.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79.xml"/><Relationship Id="rId5" Type="http://schemas.openxmlformats.org/officeDocument/2006/relationships/image" Target="../media/image61.gif"/><Relationship Id="rId4" Type="http://schemas.openxmlformats.org/officeDocument/2006/relationships/image" Target="../media/image60.gif"/></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79.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79.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jpeg"/><Relationship Id="rId7"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79.xml"/><Relationship Id="rId6" Type="http://schemas.openxmlformats.org/officeDocument/2006/relationships/image" Target="../media/image52.jpeg"/><Relationship Id="rId5" Type="http://schemas.openxmlformats.org/officeDocument/2006/relationships/image" Target="../media/image75.jpeg"/><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15488" y="260648"/>
            <a:ext cx="6840888" cy="5355312"/>
          </a:xfrm>
          <a:prstGeom prst="rect">
            <a:avLst/>
          </a:prstGeom>
          <a:noFill/>
          <a:effectLst>
            <a:outerShdw blurRad="50800" dist="50800" dir="5400000" algn="ctr" rotWithShape="0">
              <a:schemeClr val="bg1"/>
            </a:outerShdw>
          </a:effectLst>
        </p:spPr>
        <p:txBody>
          <a:bodyPr wrap="square" lIns="91440" tIns="45720" rIns="91440" bIns="45720">
            <a:spAutoFit/>
          </a:bodyPr>
          <a:lstStyle/>
          <a:p>
            <a:pPr algn="ctr"/>
            <a:r>
              <a:rPr lang="pt-BR"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Geologia</a:t>
            </a:r>
            <a:r>
              <a:rPr lang="en-US"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96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do </a:t>
            </a:r>
          </a:p>
          <a:p>
            <a:pPr algn="ctr"/>
            <a:r>
              <a:rPr lang="pt-BR"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Dilúvio</a:t>
            </a:r>
          </a:p>
          <a:p>
            <a:pPr algn="ctr"/>
            <a:endParaRPr lang="en-US" sz="1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a:p>
            <a:pPr algn="ctr"/>
            <a:endParaRPr lang="en-US" sz="44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buFont typeface="+mj-lt"/>
              <a:buAutoNum type="arabicPeriod"/>
            </a:pPr>
            <a:r>
              <a:rPr lang="pt-BR" sz="2800" b="1" dirty="0" smtClean="0">
                <a:solidFill>
                  <a:schemeClr val="bg1"/>
                </a:solidFill>
                <a:effectLst>
                  <a:outerShdw blurRad="38100" dist="38100" dir="2700000" algn="tl">
                    <a:srgbClr val="000000"/>
                  </a:outerShdw>
                </a:effectLst>
              </a:rPr>
              <a:t>A DURAÇÃO DO DILÚVIO. </a:t>
            </a:r>
            <a:endParaRPr lang="pt-BR" sz="2800" b="1" dirty="0">
              <a:solidFill>
                <a:schemeClr val="bg1"/>
              </a:solidFill>
              <a:effectLst>
                <a:outerShdw blurRad="38100" dist="38100" dir="2700000" algn="tl">
                  <a:srgbClr val="000000"/>
                </a:outerShdw>
              </a:effectLst>
            </a:endParaRPr>
          </a:p>
        </p:txBody>
      </p:sp>
      <p:graphicFrame>
        <p:nvGraphicFramePr>
          <p:cNvPr id="18" name="Object 4"/>
          <p:cNvGraphicFramePr>
            <a:graphicFrameLocks noChangeAspect="1"/>
          </p:cNvGraphicFramePr>
          <p:nvPr>
            <p:extLst/>
          </p:nvPr>
        </p:nvGraphicFramePr>
        <p:xfrm>
          <a:off x="395536" y="2204864"/>
          <a:ext cx="4125999" cy="4620729"/>
        </p:xfrm>
        <a:graphic>
          <a:graphicData uri="http://schemas.openxmlformats.org/presentationml/2006/ole">
            <mc:AlternateContent xmlns:mc="http://schemas.openxmlformats.org/markup-compatibility/2006">
              <mc:Choice xmlns:v="urn:schemas-microsoft-com:vml" Requires="v">
                <p:oleObj spid="_x0000_s1037" name="Desenho" r:id="rId4" imgW="6981825" imgH="7153275" progId="WPDraw30.Drawing">
                  <p:embed/>
                </p:oleObj>
              </mc:Choice>
              <mc:Fallback>
                <p:oleObj name="Desenho" r:id="rId4" imgW="6981825" imgH="7153275" progId="WPDraw30.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204864"/>
                        <a:ext cx="4125999" cy="4620729"/>
                      </a:xfrm>
                      <a:prstGeom prst="rect">
                        <a:avLst/>
                      </a:prstGeom>
                      <a:solidFill>
                        <a:schemeClr val="bg1"/>
                      </a:solidFill>
                    </p:spPr>
                  </p:pic>
                </p:oleObj>
              </mc:Fallback>
            </mc:AlternateContent>
          </a:graphicData>
        </a:graphic>
      </p:graphicFrame>
      <p:sp>
        <p:nvSpPr>
          <p:cNvPr id="8" name="Text Box 5"/>
          <p:cNvSpPr txBox="1">
            <a:spLocks noChangeArrowheads="1"/>
          </p:cNvSpPr>
          <p:nvPr/>
        </p:nvSpPr>
        <p:spPr bwMode="auto">
          <a:xfrm>
            <a:off x="4860032" y="2179890"/>
            <a:ext cx="3962400" cy="2462213"/>
          </a:xfrm>
          <a:prstGeom prst="rect">
            <a:avLst/>
          </a:prstGeom>
          <a:noFill/>
          <a:ln w="9525">
            <a:noFill/>
            <a:miter lim="800000"/>
            <a:headEnd/>
            <a:tailEnd/>
          </a:ln>
          <a:effectLst/>
        </p:spPr>
        <p:txBody>
          <a:bodyPr>
            <a:spAutoFit/>
          </a:bodyPr>
          <a:lstStyle/>
          <a:p>
            <a:pPr algn="ctr" fontAlgn="base">
              <a:spcBef>
                <a:spcPct val="0"/>
              </a:spcBef>
              <a:spcAft>
                <a:spcPct val="0"/>
              </a:spcAft>
            </a:pPr>
            <a:r>
              <a:rPr lang="pt-BR" sz="3600" b="1" dirty="0">
                <a:solidFill>
                  <a:schemeClr val="bg1"/>
                </a:solidFill>
              </a:rPr>
              <a:t>Um ano e </a:t>
            </a:r>
            <a:r>
              <a:rPr lang="pt-BR" sz="3600" b="1" dirty="0" smtClean="0">
                <a:solidFill>
                  <a:schemeClr val="bg1"/>
                </a:solidFill>
              </a:rPr>
              <a:t>11 </a:t>
            </a:r>
            <a:r>
              <a:rPr lang="pt-BR" sz="3600" b="1" dirty="0">
                <a:solidFill>
                  <a:schemeClr val="bg1"/>
                </a:solidFill>
              </a:rPr>
              <a:t>dias para um dilúvio</a:t>
            </a:r>
          </a:p>
          <a:p>
            <a:pPr algn="ctr" fontAlgn="base">
              <a:spcBef>
                <a:spcPct val="0"/>
              </a:spcBef>
              <a:spcAft>
                <a:spcPct val="0"/>
              </a:spcAft>
            </a:pPr>
            <a:r>
              <a:rPr lang="pt-BR" sz="3600" b="1" dirty="0">
                <a:solidFill>
                  <a:schemeClr val="bg1"/>
                </a:solidFill>
              </a:rPr>
              <a:t> local?  </a:t>
            </a:r>
            <a:endParaRPr lang="pt-BR" sz="3600" b="1" dirty="0" smtClean="0">
              <a:solidFill>
                <a:schemeClr val="bg1"/>
              </a:solidFill>
            </a:endParaRPr>
          </a:p>
          <a:p>
            <a:pPr algn="ctr" fontAlgn="base">
              <a:spcBef>
                <a:spcPct val="0"/>
              </a:spcBef>
              <a:spcAft>
                <a:spcPct val="0"/>
              </a:spcAft>
            </a:pPr>
            <a:endParaRPr lang="pt-BR" b="1" dirty="0">
              <a:solidFill>
                <a:schemeClr val="bg1"/>
              </a:solidFill>
            </a:endParaRPr>
          </a:p>
          <a:p>
            <a:pPr algn="ctr" fontAlgn="base">
              <a:spcBef>
                <a:spcPct val="0"/>
              </a:spcBef>
              <a:spcAft>
                <a:spcPct val="0"/>
              </a:spcAft>
            </a:pPr>
            <a:r>
              <a:rPr lang="pt-BR" sz="1400" b="1" dirty="0">
                <a:solidFill>
                  <a:schemeClr val="bg1"/>
                </a:solidFill>
              </a:rPr>
              <a:t>378 </a:t>
            </a:r>
            <a:r>
              <a:rPr lang="en-US" sz="1400" b="1" dirty="0">
                <a:solidFill>
                  <a:schemeClr val="bg1"/>
                </a:solidFill>
              </a:rPr>
              <a:t>÷ 30 = 12 (18) </a:t>
            </a:r>
            <a:r>
              <a:rPr lang="en-US" sz="1400" b="1" dirty="0" smtClean="0">
                <a:solidFill>
                  <a:schemeClr val="bg1"/>
                </a:solidFill>
              </a:rPr>
              <a:t>- 7</a:t>
            </a:r>
            <a:endParaRPr lang="en-US" sz="1400" b="1" dirty="0">
              <a:solidFill>
                <a:schemeClr val="bg1"/>
              </a:solidFill>
            </a:endParaRPr>
          </a:p>
          <a:p>
            <a:pPr algn="ctr" fontAlgn="base">
              <a:spcBef>
                <a:spcPct val="0"/>
              </a:spcBef>
              <a:spcAft>
                <a:spcPct val="0"/>
              </a:spcAft>
            </a:pPr>
            <a:r>
              <a:rPr lang="en-US" sz="1400" b="1" dirty="0">
                <a:solidFill>
                  <a:schemeClr val="bg1"/>
                </a:solidFill>
              </a:rPr>
              <a:t>(</a:t>
            </a:r>
            <a:r>
              <a:rPr lang="pt-BR" sz="1400" b="1" dirty="0">
                <a:solidFill>
                  <a:schemeClr val="bg1"/>
                </a:solidFill>
              </a:rPr>
              <a:t>O mês é calculado com 30 dias.)</a:t>
            </a:r>
          </a:p>
        </p:txBody>
      </p:sp>
      <p:sp>
        <p:nvSpPr>
          <p:cNvPr id="9" name="Text Box 6"/>
          <p:cNvSpPr txBox="1">
            <a:spLocks noChangeArrowheads="1"/>
          </p:cNvSpPr>
          <p:nvPr/>
        </p:nvSpPr>
        <p:spPr bwMode="auto">
          <a:xfrm>
            <a:off x="5255840" y="4803874"/>
            <a:ext cx="3276600" cy="641350"/>
          </a:xfrm>
          <a:prstGeom prst="rect">
            <a:avLst/>
          </a:prstGeom>
          <a:noFill/>
          <a:ln w="9525">
            <a:noFill/>
            <a:miter lim="800000"/>
            <a:headEnd/>
            <a:tailEnd/>
          </a:ln>
          <a:effectLst/>
        </p:spPr>
        <p:txBody>
          <a:bodyPr>
            <a:spAutoFit/>
          </a:bodyPr>
          <a:lstStyle/>
          <a:p>
            <a:pPr algn="ctr" fontAlgn="base">
              <a:spcBef>
                <a:spcPct val="0"/>
              </a:spcBef>
              <a:spcAft>
                <a:spcPct val="0"/>
              </a:spcAft>
            </a:pPr>
            <a:r>
              <a:rPr lang="pt-BR" sz="3600" b="1" dirty="0">
                <a:solidFill>
                  <a:schemeClr val="bg1"/>
                </a:solidFill>
              </a:rPr>
              <a:t>Não!  </a:t>
            </a:r>
            <a:endParaRPr lang="pt-BR" sz="1400" b="1" dirty="0">
              <a:solidFill>
                <a:schemeClr val="bg1"/>
              </a:solidFill>
            </a:endParaRPr>
          </a:p>
        </p:txBody>
      </p:sp>
      <p:sp>
        <p:nvSpPr>
          <p:cNvPr id="10" name="Text Box 7"/>
          <p:cNvSpPr txBox="1">
            <a:spLocks noChangeArrowheads="1"/>
          </p:cNvSpPr>
          <p:nvPr/>
        </p:nvSpPr>
        <p:spPr bwMode="auto">
          <a:xfrm>
            <a:off x="5164832" y="5598815"/>
            <a:ext cx="3276600" cy="1190625"/>
          </a:xfrm>
          <a:prstGeom prst="rect">
            <a:avLst/>
          </a:prstGeom>
          <a:noFill/>
          <a:ln w="9525">
            <a:noFill/>
            <a:miter lim="800000"/>
            <a:headEnd/>
            <a:tailEnd/>
          </a:ln>
          <a:effectLst/>
        </p:spPr>
        <p:txBody>
          <a:bodyPr>
            <a:spAutoFit/>
          </a:bodyPr>
          <a:lstStyle/>
          <a:p>
            <a:pPr algn="ctr" fontAlgn="base">
              <a:spcBef>
                <a:spcPct val="0"/>
              </a:spcBef>
              <a:spcAft>
                <a:spcPct val="0"/>
              </a:spcAft>
            </a:pPr>
            <a:r>
              <a:rPr lang="pt-BR" sz="3600" b="1" dirty="0">
                <a:solidFill>
                  <a:schemeClr val="bg1"/>
                </a:solidFill>
              </a:rPr>
              <a:t>Ele foi mundial!</a:t>
            </a:r>
            <a:endParaRPr lang="pt-BR" sz="1400" b="1" dirty="0">
              <a:solidFill>
                <a:schemeClr val="bg1"/>
              </a:solidFill>
            </a:endParaRPr>
          </a:p>
        </p:txBody>
      </p:sp>
      <p:sp>
        <p:nvSpPr>
          <p:cNvPr id="2" name="Espaço Reservado para Número de Slide 1"/>
          <p:cNvSpPr>
            <a:spLocks noGrp="1"/>
          </p:cNvSpPr>
          <p:nvPr>
            <p:ph type="sldNum" sz="quarter" idx="12"/>
          </p:nvPr>
        </p:nvSpPr>
        <p:spPr/>
        <p:txBody>
          <a:bodyPr/>
          <a:lstStyle/>
          <a:p>
            <a:pPr>
              <a:defRPr/>
            </a:pPr>
            <a:fld id="{A7A97851-DFB9-403A-B46E-6DB59883CC68}" type="slidenum">
              <a:rPr lang="en-US" smtClean="0"/>
              <a:pPr>
                <a:defRPr/>
              </a:pPr>
              <a:t>10</a:t>
            </a:fld>
            <a:endParaRPr lang="en-US" dirty="0"/>
          </a:p>
        </p:txBody>
      </p:sp>
    </p:spTree>
    <p:extLst>
      <p:ext uri="{BB962C8B-B14F-4D97-AF65-F5344CB8AC3E}">
        <p14:creationId xmlns:p14="http://schemas.microsoft.com/office/powerpoint/2010/main" val="164233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Imagem Online 2"/>
          <p:cNvSpPr>
            <a:spLocks noGrp="1"/>
          </p:cNvSpPr>
          <p:nvPr>
            <p:ph type="clipArt" sz="half" idx="1"/>
          </p:nvPr>
        </p:nvSpPr>
        <p:spPr/>
      </p:sp>
      <p:sp>
        <p:nvSpPr>
          <p:cNvPr id="4" name="Espaço Reservado para Texto 3"/>
          <p:cNvSpPr>
            <a:spLocks noGrp="1"/>
          </p:cNvSpPr>
          <p:nvPr>
            <p:ph type="body" sz="half" idx="2"/>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pPr>
              <a:defRPr/>
            </a:pPr>
            <a:fld id="{A7A97851-DFB9-403A-B46E-6DB59883CC68}" type="slidenum">
              <a:rPr lang="en-US" smtClean="0"/>
              <a:pPr>
                <a:defRPr/>
              </a:pPr>
              <a:t>11</a:t>
            </a:fld>
            <a:endParaRPr lang="en-US" dirty="0"/>
          </a:p>
        </p:txBody>
      </p:sp>
      <p:graphicFrame>
        <p:nvGraphicFramePr>
          <p:cNvPr id="6" name="Object 4"/>
          <p:cNvGraphicFramePr>
            <a:graphicFrameLocks noChangeAspect="1"/>
          </p:cNvGraphicFramePr>
          <p:nvPr>
            <p:extLst>
              <p:ext uri="{D42A27DB-BD31-4B8C-83A1-F6EECF244321}">
                <p14:modId xmlns:p14="http://schemas.microsoft.com/office/powerpoint/2010/main" val="1388721952"/>
              </p:ext>
            </p:extLst>
          </p:nvPr>
        </p:nvGraphicFramePr>
        <p:xfrm>
          <a:off x="1259631" y="-99392"/>
          <a:ext cx="6494127" cy="7272808"/>
        </p:xfrm>
        <a:graphic>
          <a:graphicData uri="http://schemas.openxmlformats.org/presentationml/2006/ole">
            <mc:AlternateContent xmlns:mc="http://schemas.openxmlformats.org/markup-compatibility/2006">
              <mc:Choice xmlns:v="urn:schemas-microsoft-com:vml" Requires="v">
                <p:oleObj spid="_x0000_s3080" name="Desenho" r:id="rId3" imgW="6981825" imgH="7153275" progId="WPDraw30.Drawing">
                  <p:embed/>
                </p:oleObj>
              </mc:Choice>
              <mc:Fallback>
                <p:oleObj name="Desenho" r:id="rId3" imgW="6981825" imgH="7153275" progId="WPDraw30.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1" y="-99392"/>
                        <a:ext cx="6494127" cy="727280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064860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2.	A PROFUNDIDADE DO DILÚVIO. </a:t>
            </a:r>
            <a:endParaRPr lang="pt-BR" sz="2800" b="1" dirty="0" smtClean="0">
              <a:solidFill>
                <a:schemeClr val="bg1"/>
              </a:solidFill>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560638"/>
            <a:ext cx="5371673" cy="4118149"/>
          </a:xfrm>
          <a:prstGeom prst="rect">
            <a:avLst/>
          </a:prstGeom>
        </p:spPr>
      </p:pic>
      <p:pic>
        <p:nvPicPr>
          <p:cNvPr id="8" name="Picture 4" descr="Imagem204"/>
          <p:cNvPicPr>
            <a:picLocks noChangeAspect="1" noChangeArrowheads="1"/>
          </p:cNvPicPr>
          <p:nvPr/>
        </p:nvPicPr>
        <p:blipFill>
          <a:blip r:embed="rId4" cstate="print"/>
          <a:srcRect/>
          <a:stretch>
            <a:fillRect/>
          </a:stretch>
        </p:blipFill>
        <p:spPr bwMode="auto">
          <a:xfrm>
            <a:off x="5959328" y="3284984"/>
            <a:ext cx="3005160" cy="2230264"/>
          </a:xfrm>
          <a:prstGeom prst="rect">
            <a:avLst/>
          </a:prstGeom>
          <a:noFill/>
        </p:spPr>
      </p:pic>
      <p:sp>
        <p:nvSpPr>
          <p:cNvPr id="9" name="TextBox 4"/>
          <p:cNvSpPr txBox="1"/>
          <p:nvPr/>
        </p:nvSpPr>
        <p:spPr>
          <a:xfrm>
            <a:off x="6026424" y="5613253"/>
            <a:ext cx="2777602"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Um dilúvio local é possível?</a:t>
            </a:r>
            <a:endParaRPr lang="pt-BR" sz="2400" b="1" dirty="0">
              <a:solidFill>
                <a:schemeClr val="bg1"/>
              </a:solidFill>
              <a:effectLst>
                <a:outerShdw blurRad="38100" dist="38100" dir="2700000" algn="tl">
                  <a:srgbClr val="000000">
                    <a:alpha val="43137"/>
                  </a:srgbClr>
                </a:outerShdw>
              </a:effectLst>
            </a:endParaRPr>
          </a:p>
        </p:txBody>
      </p:sp>
      <p:sp>
        <p:nvSpPr>
          <p:cNvPr id="10" name="Text Box 5"/>
          <p:cNvSpPr txBox="1">
            <a:spLocks noChangeArrowheads="1"/>
          </p:cNvSpPr>
          <p:nvPr/>
        </p:nvSpPr>
        <p:spPr bwMode="auto">
          <a:xfrm>
            <a:off x="430420" y="2129061"/>
            <a:ext cx="8390052" cy="954107"/>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pt-BR" sz="2800" b="1" dirty="0">
                <a:solidFill>
                  <a:schemeClr val="bg1"/>
                </a:solidFill>
              </a:rPr>
              <a:t>As águas ficaram 15 </a:t>
            </a:r>
            <a:r>
              <a:rPr lang="pt-BR" sz="2800" b="1" dirty="0" smtClean="0">
                <a:solidFill>
                  <a:schemeClr val="bg1"/>
                </a:solidFill>
              </a:rPr>
              <a:t>côvados </a:t>
            </a:r>
            <a:r>
              <a:rPr lang="pt-BR" sz="2800" b="1" dirty="0">
                <a:solidFill>
                  <a:schemeClr val="bg1"/>
                </a:solidFill>
              </a:rPr>
              <a:t>(6,7 metros) acima do monte mais alta.</a:t>
            </a:r>
          </a:p>
        </p:txBody>
      </p:sp>
      <p:sp>
        <p:nvSpPr>
          <p:cNvPr id="3" name="Espaço Reservado para Número de Slide 2"/>
          <p:cNvSpPr>
            <a:spLocks noGrp="1"/>
          </p:cNvSpPr>
          <p:nvPr>
            <p:ph type="sldNum" sz="quarter" idx="12"/>
          </p:nvPr>
        </p:nvSpPr>
        <p:spPr>
          <a:xfrm>
            <a:off x="6915472" y="6428184"/>
            <a:ext cx="1905000" cy="457200"/>
          </a:xfrm>
        </p:spPr>
        <p:txBody>
          <a:bodyPr/>
          <a:lstStyle/>
          <a:p>
            <a:pPr>
              <a:defRPr/>
            </a:pPr>
            <a:fld id="{A7A97851-DFB9-403A-B46E-6DB59883CC68}" type="slidenum">
              <a:rPr lang="en-US" smtClean="0"/>
              <a:pPr>
                <a:defRPr/>
              </a:pPr>
              <a:t>12</a:t>
            </a:fld>
            <a:endParaRPr lang="en-US" dirty="0"/>
          </a:p>
        </p:txBody>
      </p:sp>
      <p:pic>
        <p:nvPicPr>
          <p:cNvPr id="11" name="image.png" descr="image.png"/>
          <p:cNvPicPr>
            <a:picLocks noChangeAspect="1"/>
          </p:cNvPicPr>
          <p:nvPr/>
        </p:nvPicPr>
        <p:blipFill>
          <a:blip r:embed="rId5">
            <a:extLst/>
          </a:blip>
          <a:stretch>
            <a:fillRect/>
          </a:stretch>
        </p:blipFill>
        <p:spPr>
          <a:xfrm>
            <a:off x="6205250" y="1134427"/>
            <a:ext cx="2615222" cy="5546936"/>
          </a:xfrm>
          <a:prstGeom prst="rect">
            <a:avLst/>
          </a:prstGeom>
          <a:ln w="12700">
            <a:miter lim="400000"/>
          </a:ln>
        </p:spPr>
      </p:pic>
    </p:spTree>
    <p:extLst>
      <p:ext uri="{BB962C8B-B14F-4D97-AF65-F5344CB8AC3E}">
        <p14:creationId xmlns:p14="http://schemas.microsoft.com/office/powerpoint/2010/main" val="236228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iterate>
                                    <p:tmAbs val="0"/>
                                  </p:iterate>
                                  <p:childTnLst>
                                    <p:set>
                                      <p:cBhvr>
                                        <p:cTn id="27" fill="hold"/>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0" grpId="0"/>
      <p:bldP spid="11"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3.	O TAMANHO DA ARCA. </a:t>
            </a:r>
            <a:endParaRPr lang="pt-BR" sz="2800" b="1" dirty="0">
              <a:solidFill>
                <a:schemeClr val="bg1"/>
              </a:solidFill>
              <a:effectLst>
                <a:outerShdw blurRad="38100" dist="38100" dir="2700000" algn="tl">
                  <a:srgbClr val="000000"/>
                </a:outerShdw>
              </a:effectLst>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95" y="2276872"/>
            <a:ext cx="5155649" cy="3952536"/>
          </a:xfrm>
          <a:prstGeom prst="rect">
            <a:avLst/>
          </a:prstGeom>
        </p:spPr>
      </p:pic>
      <p:sp>
        <p:nvSpPr>
          <p:cNvPr id="8" name="Text Box 5"/>
          <p:cNvSpPr txBox="1">
            <a:spLocks noChangeArrowheads="1"/>
          </p:cNvSpPr>
          <p:nvPr/>
        </p:nvSpPr>
        <p:spPr bwMode="auto">
          <a:xfrm>
            <a:off x="6022504" y="2698868"/>
            <a:ext cx="2664296" cy="307776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a:solidFill>
                  <a:schemeClr val="bg1"/>
                </a:solidFill>
              </a:rPr>
              <a:t>Arca era 135 metros de comprimento, 22,5 de largura e 13,5 de altura. </a:t>
            </a:r>
          </a:p>
          <a:p>
            <a:pPr algn="ctr" fontAlgn="base">
              <a:spcBef>
                <a:spcPct val="0"/>
              </a:spcBef>
              <a:spcAft>
                <a:spcPct val="0"/>
              </a:spcAft>
            </a:pPr>
            <a:endParaRPr lang="pt-BR" b="1" dirty="0" smtClean="0">
              <a:solidFill>
                <a:schemeClr val="bg1"/>
              </a:solidFill>
            </a:endParaRPr>
          </a:p>
          <a:p>
            <a:pPr algn="ctr" fontAlgn="base">
              <a:spcBef>
                <a:spcPct val="0"/>
              </a:spcBef>
              <a:spcAft>
                <a:spcPct val="0"/>
              </a:spcAft>
            </a:pPr>
            <a:r>
              <a:rPr lang="pt-BR" b="1" dirty="0" smtClean="0">
                <a:solidFill>
                  <a:schemeClr val="bg1"/>
                </a:solidFill>
              </a:rPr>
              <a:t> </a:t>
            </a:r>
            <a:r>
              <a:rPr lang="pt-BR" b="1" dirty="0">
                <a:solidFill>
                  <a:schemeClr val="bg1"/>
                </a:solidFill>
              </a:rPr>
              <a:t>(01 Côvado = 45 </a:t>
            </a:r>
            <a:r>
              <a:rPr lang="pt-BR" b="1" dirty="0" smtClean="0">
                <a:solidFill>
                  <a:schemeClr val="bg1"/>
                </a:solidFill>
              </a:rPr>
              <a:t>centímetros)</a:t>
            </a:r>
            <a:endParaRPr lang="pt-BR" b="1" dirty="0">
              <a:solidFill>
                <a:schemeClr val="bg1"/>
              </a:solidFill>
            </a:endParaRPr>
          </a:p>
        </p:txBody>
      </p:sp>
      <p:sp>
        <p:nvSpPr>
          <p:cNvPr id="2" name="Espaço Reservado para Número de Slide 1"/>
          <p:cNvSpPr>
            <a:spLocks noGrp="1"/>
          </p:cNvSpPr>
          <p:nvPr>
            <p:ph type="sldNum" sz="quarter" idx="12"/>
          </p:nvPr>
        </p:nvSpPr>
        <p:spPr/>
        <p:txBody>
          <a:bodyPr/>
          <a:lstStyle/>
          <a:p>
            <a:pPr>
              <a:defRPr/>
            </a:pPr>
            <a:fld id="{A7A97851-DFB9-403A-B46E-6DB59883CC68}" type="slidenum">
              <a:rPr lang="en-US" smtClean="0"/>
              <a:pPr>
                <a:defRPr/>
              </a:pPr>
              <a:t>13</a:t>
            </a:fld>
            <a:endParaRPr lang="en-US" dirty="0"/>
          </a:p>
        </p:txBody>
      </p:sp>
    </p:spTree>
    <p:extLst>
      <p:ext uri="{BB962C8B-B14F-4D97-AF65-F5344CB8AC3E}">
        <p14:creationId xmlns:p14="http://schemas.microsoft.com/office/powerpoint/2010/main" val="26105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3.	O TAMANHO DA ARCA. </a:t>
            </a:r>
            <a:endParaRPr lang="pt-BR" sz="2800" b="1" dirty="0">
              <a:solidFill>
                <a:schemeClr val="bg1"/>
              </a:solidFill>
              <a:effectLst>
                <a:outerShdw blurRad="38100" dist="38100" dir="2700000" algn="tl">
                  <a:srgbClr val="000000"/>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2420888"/>
            <a:ext cx="5375841" cy="4151993"/>
          </a:xfrm>
          <a:prstGeom prst="rect">
            <a:avLst/>
          </a:prstGeom>
        </p:spPr>
      </p:pic>
      <p:sp>
        <p:nvSpPr>
          <p:cNvPr id="11" name="Text Box 6"/>
          <p:cNvSpPr txBox="1">
            <a:spLocks noChangeArrowheads="1"/>
          </p:cNvSpPr>
          <p:nvPr/>
        </p:nvSpPr>
        <p:spPr bwMode="auto">
          <a:xfrm>
            <a:off x="1115616" y="4549676"/>
            <a:ext cx="6624736" cy="2015936"/>
          </a:xfrm>
          <a:prstGeom prst="rect">
            <a:avLst/>
          </a:prstGeom>
          <a:solidFill>
            <a:schemeClr val="accent1"/>
          </a:solidFill>
          <a:ln w="9525">
            <a:noFill/>
            <a:miter lim="800000"/>
            <a:headEnd/>
            <a:tailEnd/>
          </a:ln>
          <a:effectLst/>
        </p:spPr>
        <p:txBody>
          <a:bodyPr wrap="square">
            <a:spAutoFit/>
          </a:bodyPr>
          <a:lstStyle/>
          <a:p>
            <a:pPr algn="ctr" fontAlgn="base">
              <a:spcBef>
                <a:spcPct val="0"/>
              </a:spcBef>
              <a:spcAft>
                <a:spcPct val="0"/>
              </a:spcAft>
            </a:pPr>
            <a:r>
              <a:rPr lang="pt-BR" sz="2500" b="1" dirty="0">
                <a:solidFill>
                  <a:srgbClr val="FFFFFF"/>
                </a:solidFill>
                <a:effectLst>
                  <a:outerShdw blurRad="38100" dist="38100" dir="2700000" algn="tl">
                    <a:srgbClr val="000000"/>
                  </a:outerShdw>
                </a:effectLst>
              </a:rPr>
              <a:t>Os 522 vagões de trem </a:t>
            </a:r>
            <a:r>
              <a:rPr lang="pt-BR" sz="2500" b="1" dirty="0" smtClean="0">
                <a:solidFill>
                  <a:srgbClr val="FFFFFF"/>
                </a:solidFill>
                <a:effectLst>
                  <a:outerShdw blurRad="38100" dist="38100" dir="2700000" algn="tl">
                    <a:srgbClr val="000000"/>
                  </a:outerShdw>
                </a:effectLst>
              </a:rPr>
              <a:t>têm </a:t>
            </a:r>
            <a:r>
              <a:rPr lang="pt-BR" sz="2500" b="1" dirty="0">
                <a:solidFill>
                  <a:srgbClr val="FFFFFF"/>
                </a:solidFill>
                <a:effectLst>
                  <a:outerShdw blurRad="38100" dist="38100" dir="2700000" algn="tl">
                    <a:srgbClr val="000000"/>
                  </a:outerShdw>
                </a:effectLst>
              </a:rPr>
              <a:t>a capacidade de 125.000 animais do tamanho de ovelhas (o tamanho médio dos animais).  De acordo com as estimativas, Noé não necessitaria mais espaço do </a:t>
            </a:r>
            <a:r>
              <a:rPr lang="pt-BR" sz="2500" b="1" dirty="0" smtClean="0">
                <a:solidFill>
                  <a:srgbClr val="FFFFFF"/>
                </a:solidFill>
                <a:effectLst>
                  <a:outerShdw blurRad="38100" dist="38100" dir="2700000" algn="tl">
                    <a:srgbClr val="000000"/>
                  </a:outerShdw>
                </a:effectLst>
              </a:rPr>
              <a:t>que 1.398 tipos e 6.744 </a:t>
            </a:r>
            <a:r>
              <a:rPr lang="pt-BR" sz="2500" b="1" dirty="0">
                <a:solidFill>
                  <a:srgbClr val="FFFFFF"/>
                </a:solidFill>
                <a:effectLst>
                  <a:outerShdw blurRad="38100" dist="38100" dir="2700000" algn="tl">
                    <a:srgbClr val="000000"/>
                  </a:outerShdw>
                </a:effectLst>
              </a:rPr>
              <a:t>animais.</a:t>
            </a:r>
          </a:p>
        </p:txBody>
      </p:sp>
      <p:sp>
        <p:nvSpPr>
          <p:cNvPr id="3" name="Espaço Reservado para Número de Slide 2"/>
          <p:cNvSpPr>
            <a:spLocks noGrp="1"/>
          </p:cNvSpPr>
          <p:nvPr>
            <p:ph type="sldNum" sz="quarter" idx="12"/>
          </p:nvPr>
        </p:nvSpPr>
        <p:spPr/>
        <p:txBody>
          <a:bodyPr/>
          <a:lstStyle/>
          <a:p>
            <a:pPr>
              <a:defRPr/>
            </a:pPr>
            <a:fld id="{A7A97851-DFB9-403A-B46E-6DB59883CC68}" type="slidenum">
              <a:rPr lang="en-US" b="1" smtClean="0">
                <a:solidFill>
                  <a:schemeClr val="bg1"/>
                </a:solidFill>
                <a:latin typeface="+mn-lt"/>
              </a:rPr>
              <a:pPr>
                <a:defRPr/>
              </a:pPr>
              <a:t>14</a:t>
            </a:fld>
            <a:endParaRPr lang="en-US" b="1" dirty="0">
              <a:solidFill>
                <a:schemeClr val="bg1"/>
              </a:solidFill>
              <a:latin typeface="+mn-lt"/>
            </a:endParaRPr>
          </a:p>
        </p:txBody>
      </p:sp>
      <p:pic>
        <p:nvPicPr>
          <p:cNvPr id="12" name="image.png" descr="image.png"/>
          <p:cNvPicPr>
            <a:picLocks noChangeAspect="1"/>
          </p:cNvPicPr>
          <p:nvPr/>
        </p:nvPicPr>
        <p:blipFill>
          <a:blip r:embed="rId4">
            <a:extLst/>
          </a:blip>
          <a:stretch>
            <a:fillRect/>
          </a:stretch>
        </p:blipFill>
        <p:spPr>
          <a:xfrm>
            <a:off x="2413273" y="1853258"/>
            <a:ext cx="1428203" cy="3029245"/>
          </a:xfrm>
          <a:prstGeom prst="rect">
            <a:avLst/>
          </a:prstGeom>
          <a:ln w="12700">
            <a:miter lim="400000"/>
          </a:ln>
        </p:spPr>
      </p:pic>
    </p:spTree>
    <p:extLst>
      <p:ext uri="{BB962C8B-B14F-4D97-AF65-F5344CB8AC3E}">
        <p14:creationId xmlns:p14="http://schemas.microsoft.com/office/powerpoint/2010/main" val="385079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iterate>
                                    <p:tmAbs val="0"/>
                                  </p:iterate>
                                  <p:childTnLst>
                                    <p:set>
                                      <p:cBhvr>
                                        <p:cTn id="15" fill="hold"/>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514350" indent="-514350" fontAlgn="base">
              <a:spcBef>
                <a:spcPct val="0"/>
              </a:spcBef>
              <a:spcAft>
                <a:spcPct val="0"/>
              </a:spcAft>
              <a:buAutoNum type="arabicPeriod" startAt="4"/>
            </a:pPr>
            <a:r>
              <a:rPr lang="pt-BR" sz="2800" b="1" dirty="0" smtClean="0">
                <a:solidFill>
                  <a:schemeClr val="bg1"/>
                </a:solidFill>
                <a:effectLst>
                  <a:outerShdw blurRad="38100" dist="38100" dir="2700000" algn="tl">
                    <a:srgbClr val="000000"/>
                  </a:outerShdw>
                </a:effectLst>
              </a:rPr>
              <a:t>O PROPÓSITO DO DILÚVIO.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420888"/>
            <a:ext cx="4594601" cy="3519780"/>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2924944"/>
            <a:ext cx="4519981" cy="3462616"/>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4508" y="3350760"/>
            <a:ext cx="4519980" cy="3462616"/>
          </a:xfrm>
          <a:prstGeom prst="rect">
            <a:avLst/>
          </a:prstGeom>
        </p:spPr>
      </p:pic>
      <p:sp>
        <p:nvSpPr>
          <p:cNvPr id="2" name="Espaço Reservado para Número de Slide 1"/>
          <p:cNvSpPr>
            <a:spLocks noGrp="1"/>
          </p:cNvSpPr>
          <p:nvPr>
            <p:ph type="sldNum" sz="quarter" idx="12"/>
          </p:nvPr>
        </p:nvSpPr>
        <p:spPr/>
        <p:txBody>
          <a:bodyPr/>
          <a:lstStyle/>
          <a:p>
            <a:pPr>
              <a:defRPr/>
            </a:pPr>
            <a:fld id="{A7A97851-DFB9-403A-B46E-6DB59883CC68}" type="slidenum">
              <a:rPr lang="en-US" b="1" smtClean="0">
                <a:solidFill>
                  <a:schemeClr val="bg1"/>
                </a:solidFill>
                <a:latin typeface="+mn-lt"/>
              </a:rPr>
              <a:pPr>
                <a:defRPr/>
              </a:pPr>
              <a:t>15</a:t>
            </a:fld>
            <a:endParaRPr lang="en-US" b="1" dirty="0">
              <a:solidFill>
                <a:schemeClr val="bg1"/>
              </a:solidFill>
              <a:latin typeface="+mn-lt"/>
            </a:endParaRPr>
          </a:p>
        </p:txBody>
      </p:sp>
      <p:sp>
        <p:nvSpPr>
          <p:cNvPr id="10" name="Rectangle 16"/>
          <p:cNvSpPr>
            <a:spLocks noChangeArrowheads="1"/>
          </p:cNvSpPr>
          <p:nvPr/>
        </p:nvSpPr>
        <p:spPr bwMode="auto">
          <a:xfrm>
            <a:off x="251520" y="2239144"/>
            <a:ext cx="8634288" cy="685800"/>
          </a:xfrm>
          <a:prstGeom prst="rect">
            <a:avLst/>
          </a:prstGeom>
          <a:noFill/>
          <a:ln w="9525">
            <a:noFill/>
            <a:miter lim="800000"/>
            <a:headEnd/>
            <a:tailEnd/>
          </a:ln>
          <a:effectLst/>
        </p:spPr>
        <p:txBody>
          <a:bodyPr/>
          <a:lstStyle/>
          <a:p>
            <a:pPr algn="ctr" fontAlgn="base">
              <a:spcBef>
                <a:spcPct val="0"/>
              </a:spcBef>
              <a:spcAft>
                <a:spcPct val="0"/>
              </a:spcAft>
            </a:pPr>
            <a:r>
              <a:rPr lang="pt-BR" sz="2800" b="1" dirty="0" smtClean="0">
                <a:solidFill>
                  <a:schemeClr val="bg1"/>
                </a:solidFill>
              </a:rPr>
              <a:t>Destruir </a:t>
            </a:r>
            <a:r>
              <a:rPr lang="pt-BR" sz="2800" b="1" dirty="0">
                <a:solidFill>
                  <a:schemeClr val="bg1"/>
                </a:solidFill>
              </a:rPr>
              <a:t>toda a vida em toda a terra.</a:t>
            </a:r>
          </a:p>
          <a:p>
            <a:pPr marL="457200" indent="-457200" algn="ctr" fontAlgn="base">
              <a:spcBef>
                <a:spcPct val="0"/>
              </a:spcBef>
              <a:spcAft>
                <a:spcPct val="0"/>
              </a:spcAft>
            </a:pPr>
            <a:endParaRPr lang="pt-BR" sz="2800" b="1" dirty="0">
              <a:solidFill>
                <a:srgbClr val="FF0000"/>
              </a:solidFill>
              <a:effectLst>
                <a:outerShdw blurRad="38100" dist="38100" dir="2700000" algn="tl">
                  <a:srgbClr val="000000"/>
                </a:outerShdw>
              </a:effectLst>
            </a:endParaRPr>
          </a:p>
          <a:p>
            <a:pPr marL="514350" indent="-514350" algn="ctr"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303817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pic>
        <p:nvPicPr>
          <p:cNvPr id="9" name="Picture 5" descr="Flood"/>
          <p:cNvPicPr>
            <a:picLocks noChangeAspect="1" noChangeArrowheads="1"/>
          </p:cNvPicPr>
          <p:nvPr/>
        </p:nvPicPr>
        <p:blipFill>
          <a:blip r:embed="rId3" cstate="print"/>
          <a:srcRect/>
          <a:stretch>
            <a:fillRect/>
          </a:stretch>
        </p:blipFill>
        <p:spPr bwMode="auto">
          <a:xfrm>
            <a:off x="1403648" y="2841304"/>
            <a:ext cx="6048672" cy="3924841"/>
          </a:xfrm>
          <a:prstGeom prst="rect">
            <a:avLst/>
          </a:prstGeom>
          <a:noFill/>
        </p:spPr>
      </p:pic>
      <p:sp>
        <p:nvSpPr>
          <p:cNvPr id="10" name="Text Box 6"/>
          <p:cNvSpPr txBox="1">
            <a:spLocks noChangeArrowheads="1"/>
          </p:cNvSpPr>
          <p:nvPr/>
        </p:nvSpPr>
        <p:spPr bwMode="auto">
          <a:xfrm>
            <a:off x="1517452" y="2750760"/>
            <a:ext cx="4032448" cy="2031325"/>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pt-BR" b="1" dirty="0" smtClean="0">
                <a:solidFill>
                  <a:srgbClr val="000000"/>
                </a:solidFill>
                <a:effectLst>
                  <a:outerShdw blurRad="38100" dist="38100" dir="2700000" algn="tl">
                    <a:srgbClr val="FFFFFF"/>
                  </a:outerShdw>
                </a:effectLst>
              </a:rPr>
              <a:t>Se </a:t>
            </a:r>
            <a:r>
              <a:rPr lang="pt-BR" b="1" dirty="0">
                <a:solidFill>
                  <a:srgbClr val="000000"/>
                </a:solidFill>
                <a:effectLst>
                  <a:outerShdw blurRad="38100" dist="38100" dir="2700000" algn="tl">
                    <a:srgbClr val="FFFFFF"/>
                  </a:outerShdw>
                </a:effectLst>
              </a:rPr>
              <a:t>o </a:t>
            </a:r>
            <a:r>
              <a:rPr lang="pt-BR" b="1" dirty="0" smtClean="0">
                <a:solidFill>
                  <a:srgbClr val="000000"/>
                </a:solidFill>
                <a:effectLst>
                  <a:outerShdw blurRad="38100" dist="38100" dir="2700000" algn="tl">
                    <a:srgbClr val="FFFFFF"/>
                  </a:outerShdw>
                </a:effectLst>
              </a:rPr>
              <a:t>propósito </a:t>
            </a:r>
            <a:r>
              <a:rPr lang="pt-BR" b="1" dirty="0">
                <a:solidFill>
                  <a:srgbClr val="000000"/>
                </a:solidFill>
                <a:effectLst>
                  <a:outerShdw blurRad="38100" dist="38100" dir="2700000" algn="tl">
                    <a:srgbClr val="FFFFFF"/>
                  </a:outerShdw>
                </a:effectLst>
              </a:rPr>
              <a:t>era somente destruir uma região, porque tomar o tempo de </a:t>
            </a:r>
            <a:r>
              <a:rPr lang="pt-BR" b="1" dirty="0" smtClean="0">
                <a:solidFill>
                  <a:srgbClr val="000000"/>
                </a:solidFill>
                <a:effectLst>
                  <a:outerShdw blurRad="38100" dist="38100" dir="2700000" algn="tl">
                    <a:srgbClr val="FFFFFF"/>
                  </a:outerShdw>
                </a:effectLst>
              </a:rPr>
              <a:t>construir </a:t>
            </a:r>
            <a:r>
              <a:rPr lang="pt-BR" b="1" dirty="0">
                <a:solidFill>
                  <a:srgbClr val="000000"/>
                </a:solidFill>
                <a:effectLst>
                  <a:outerShdw blurRad="38100" dist="38100" dir="2700000" algn="tl">
                    <a:srgbClr val="FFFFFF"/>
                  </a:outerShdw>
                </a:effectLst>
              </a:rPr>
              <a:t>uma arca somente para </a:t>
            </a:r>
            <a:r>
              <a:rPr lang="pt-BR" b="1" dirty="0" smtClean="0">
                <a:solidFill>
                  <a:srgbClr val="000000"/>
                </a:solidFill>
                <a:effectLst>
                  <a:outerShdw blurRad="38100" dist="38100" dir="2700000" algn="tl">
                    <a:srgbClr val="FFFFFF"/>
                  </a:outerShdw>
                </a:effectLst>
              </a:rPr>
              <a:t>passear de </a:t>
            </a:r>
            <a:r>
              <a:rPr lang="pt-BR" b="1" dirty="0">
                <a:solidFill>
                  <a:srgbClr val="000000"/>
                </a:solidFill>
                <a:effectLst>
                  <a:outerShdw blurRad="38100" dist="38100" dir="2700000" algn="tl">
                    <a:srgbClr val="FFFFFF"/>
                  </a:outerShdw>
                </a:effectLst>
              </a:rPr>
              <a:t>barco um pouco?  Ele tinha 120 anos para andar para um lugar seguro.  Certamente isso seria mais fácil e mais gostoso.</a:t>
            </a:r>
          </a:p>
        </p:txBody>
      </p:sp>
      <p:sp>
        <p:nvSpPr>
          <p:cNvPr id="2" name="Espaço Reservado para Número de Slide 1"/>
          <p:cNvSpPr>
            <a:spLocks noGrp="1"/>
          </p:cNvSpPr>
          <p:nvPr>
            <p:ph type="sldNum" sz="quarter" idx="12"/>
          </p:nvPr>
        </p:nvSpPr>
        <p:spPr/>
        <p:txBody>
          <a:bodyPr/>
          <a:lstStyle/>
          <a:p>
            <a:pPr>
              <a:defRPr/>
            </a:pPr>
            <a:fld id="{A7A97851-DFB9-403A-B46E-6DB59883CC68}" type="slidenum">
              <a:rPr lang="en-US" b="1" smtClean="0">
                <a:solidFill>
                  <a:schemeClr val="bg1"/>
                </a:solidFill>
                <a:latin typeface="+mn-lt"/>
              </a:rPr>
              <a:pPr>
                <a:defRPr/>
              </a:pPr>
              <a:t>16</a:t>
            </a:fld>
            <a:endParaRPr lang="en-US" b="1" dirty="0">
              <a:solidFill>
                <a:schemeClr val="bg1"/>
              </a:solidFill>
              <a:latin typeface="+mn-lt"/>
            </a:endParaRPr>
          </a:p>
        </p:txBody>
      </p:sp>
      <p:sp>
        <p:nvSpPr>
          <p:cNvPr id="8"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514350" indent="-514350" fontAlgn="base">
              <a:spcBef>
                <a:spcPct val="0"/>
              </a:spcBef>
              <a:spcAft>
                <a:spcPct val="0"/>
              </a:spcAft>
              <a:buAutoNum type="arabicPeriod" startAt="4"/>
            </a:pPr>
            <a:r>
              <a:rPr lang="pt-BR" sz="2800" b="1" dirty="0" smtClean="0">
                <a:solidFill>
                  <a:schemeClr val="bg1"/>
                </a:solidFill>
                <a:effectLst>
                  <a:outerShdw blurRad="38100" dist="38100" dir="2700000" algn="tl">
                    <a:srgbClr val="000000"/>
                  </a:outerShdw>
                </a:effectLst>
              </a:rPr>
              <a:t>O PROPÓSITO DO DILÚVIO.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
        <p:nvSpPr>
          <p:cNvPr id="11" name="Rectangle 16"/>
          <p:cNvSpPr>
            <a:spLocks noChangeArrowheads="1"/>
          </p:cNvSpPr>
          <p:nvPr/>
        </p:nvSpPr>
        <p:spPr bwMode="auto">
          <a:xfrm>
            <a:off x="251520" y="2239144"/>
            <a:ext cx="8634288" cy="685800"/>
          </a:xfrm>
          <a:prstGeom prst="rect">
            <a:avLst/>
          </a:prstGeom>
          <a:noFill/>
          <a:ln w="9525">
            <a:noFill/>
            <a:miter lim="800000"/>
            <a:headEnd/>
            <a:tailEnd/>
          </a:ln>
          <a:effectLst/>
        </p:spPr>
        <p:txBody>
          <a:bodyPr/>
          <a:lstStyle/>
          <a:p>
            <a:pPr algn="ctr" fontAlgn="base">
              <a:spcBef>
                <a:spcPct val="0"/>
              </a:spcBef>
              <a:spcAft>
                <a:spcPct val="0"/>
              </a:spcAft>
            </a:pPr>
            <a:r>
              <a:rPr lang="pt-BR" sz="2800" b="1" dirty="0" smtClean="0">
                <a:solidFill>
                  <a:schemeClr val="bg1"/>
                </a:solidFill>
              </a:rPr>
              <a:t>Destruir </a:t>
            </a:r>
            <a:r>
              <a:rPr lang="pt-BR" sz="2800" b="1" dirty="0">
                <a:solidFill>
                  <a:schemeClr val="bg1"/>
                </a:solidFill>
              </a:rPr>
              <a:t>toda a vida em toda a terra.</a:t>
            </a:r>
          </a:p>
          <a:p>
            <a:pPr marL="457200" indent="-457200" algn="ctr" fontAlgn="base">
              <a:spcBef>
                <a:spcPct val="0"/>
              </a:spcBef>
              <a:spcAft>
                <a:spcPct val="0"/>
              </a:spcAft>
            </a:pPr>
            <a:endParaRPr lang="pt-BR" sz="2800" b="1" dirty="0">
              <a:solidFill>
                <a:srgbClr val="FF0000"/>
              </a:solidFill>
              <a:effectLst>
                <a:outerShdw blurRad="38100" dist="38100" dir="2700000" algn="tl">
                  <a:srgbClr val="000000"/>
                </a:outerShdw>
              </a:effectLst>
            </a:endParaRPr>
          </a:p>
          <a:p>
            <a:pPr marL="514350" indent="-514350" algn="ctr"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5406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786189"/>
            <a:ext cx="5350949" cy="4099195"/>
          </a:xfrm>
          <a:prstGeom prst="rect">
            <a:avLst/>
          </a:prstGeom>
        </p:spPr>
      </p:pic>
      <p:pic>
        <p:nvPicPr>
          <p:cNvPr id="3" name="Imagem 2"/>
          <p:cNvPicPr>
            <a:picLocks noChangeAspect="1"/>
          </p:cNvPicPr>
          <p:nvPr/>
        </p:nvPicPr>
        <p:blipFill>
          <a:blip r:embed="rId4" cstate="print"/>
          <a:stretch>
            <a:fillRect/>
          </a:stretch>
        </p:blipFill>
        <p:spPr>
          <a:xfrm>
            <a:off x="1581292" y="2708920"/>
            <a:ext cx="3145809" cy="902286"/>
          </a:xfrm>
          <a:prstGeom prst="rect">
            <a:avLst/>
          </a:prstGeom>
        </p:spPr>
      </p:pic>
      <p:sp>
        <p:nvSpPr>
          <p:cNvPr id="8" name="Text Box 6"/>
          <p:cNvSpPr txBox="1">
            <a:spLocks noChangeArrowheads="1"/>
          </p:cNvSpPr>
          <p:nvPr/>
        </p:nvSpPr>
        <p:spPr bwMode="auto">
          <a:xfrm>
            <a:off x="5940152" y="3501008"/>
            <a:ext cx="2808312" cy="2739211"/>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600" b="1" dirty="0">
                <a:solidFill>
                  <a:schemeClr val="bg1"/>
                </a:solidFill>
                <a:effectLst>
                  <a:outerShdw blurRad="38100" dist="38100" dir="2700000" algn="tl">
                    <a:srgbClr val="000000">
                      <a:alpha val="43137"/>
                    </a:srgbClr>
                  </a:outerShdw>
                </a:effectLst>
              </a:rPr>
              <a:t>Se o dilúvio era somente local, porque Deus não enviou Noé para um lugar seguro?</a:t>
            </a:r>
          </a:p>
          <a:p>
            <a:pPr algn="ctr" fontAlgn="base">
              <a:spcBef>
                <a:spcPct val="0"/>
              </a:spcBef>
              <a:spcAft>
                <a:spcPct val="0"/>
              </a:spcAft>
            </a:pPr>
            <a:endParaRPr lang="pt-BR" sz="1400" b="1" dirty="0" smtClean="0">
              <a:solidFill>
                <a:schemeClr val="bg1"/>
              </a:solidFill>
              <a:effectLst>
                <a:outerShdw blurRad="38100" dist="38100" dir="2700000" algn="tl">
                  <a:srgbClr val="000000">
                    <a:alpha val="43137"/>
                  </a:srgbClr>
                </a:outerShdw>
              </a:effectLst>
            </a:endParaRPr>
          </a:p>
          <a:p>
            <a:pPr algn="ctr" fontAlgn="base">
              <a:spcBef>
                <a:spcPct val="0"/>
              </a:spcBef>
              <a:spcAft>
                <a:spcPct val="0"/>
              </a:spcAft>
            </a:pPr>
            <a:r>
              <a:rPr lang="pt-BR" sz="1400" b="1" dirty="0" smtClean="0">
                <a:solidFill>
                  <a:schemeClr val="bg1"/>
                </a:solidFill>
                <a:effectLst>
                  <a:outerShdw blurRad="38100" dist="38100" dir="2700000" algn="tl">
                    <a:srgbClr val="000000">
                      <a:alpha val="43137"/>
                    </a:srgbClr>
                  </a:outerShdw>
                </a:effectLst>
              </a:rPr>
              <a:t>(</a:t>
            </a:r>
            <a:r>
              <a:rPr lang="pt-BR" sz="1400" b="1" dirty="0">
                <a:solidFill>
                  <a:schemeClr val="bg1"/>
                </a:solidFill>
                <a:effectLst>
                  <a:outerShdw blurRad="38100" dist="38100" dir="2700000" algn="tl">
                    <a:srgbClr val="000000">
                      <a:alpha val="43137"/>
                    </a:srgbClr>
                  </a:outerShdw>
                </a:effectLst>
              </a:rPr>
              <a:t>Outros versículos: Gên.  6:19-21; 7:2-4, 8, 14-16, 8:1, 17-19; 9:8-17.)</a:t>
            </a:r>
          </a:p>
        </p:txBody>
      </p:sp>
      <p:sp>
        <p:nvSpPr>
          <p:cNvPr id="4" name="Espaço Reservado para Número de Slide 3"/>
          <p:cNvSpPr>
            <a:spLocks noGrp="1"/>
          </p:cNvSpPr>
          <p:nvPr>
            <p:ph type="sldNum" sz="quarter" idx="12"/>
          </p:nvPr>
        </p:nvSpPr>
        <p:spPr/>
        <p:txBody>
          <a:bodyPr/>
          <a:lstStyle/>
          <a:p>
            <a:pPr>
              <a:defRPr/>
            </a:pPr>
            <a:fld id="{A7A97851-DFB9-403A-B46E-6DB59883CC68}" type="slidenum">
              <a:rPr lang="en-US" b="1" smtClean="0">
                <a:solidFill>
                  <a:schemeClr val="bg1"/>
                </a:solidFill>
                <a:latin typeface="+mn-lt"/>
              </a:rPr>
              <a:pPr>
                <a:defRPr/>
              </a:pPr>
              <a:t>17</a:t>
            </a:fld>
            <a:endParaRPr lang="en-US" b="1" dirty="0">
              <a:solidFill>
                <a:schemeClr val="bg1"/>
              </a:solidFill>
              <a:latin typeface="+mn-lt"/>
            </a:endParaRPr>
          </a:p>
        </p:txBody>
      </p:sp>
      <p:sp>
        <p:nvSpPr>
          <p:cNvPr id="11"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514350" indent="-514350" fontAlgn="base">
              <a:spcBef>
                <a:spcPct val="0"/>
              </a:spcBef>
              <a:spcAft>
                <a:spcPct val="0"/>
              </a:spcAft>
              <a:buAutoNum type="arabicPeriod" startAt="4"/>
            </a:pPr>
            <a:r>
              <a:rPr lang="pt-BR" sz="2800" b="1" dirty="0" smtClean="0">
                <a:solidFill>
                  <a:schemeClr val="bg1"/>
                </a:solidFill>
                <a:effectLst>
                  <a:outerShdw blurRad="38100" dist="38100" dir="2700000" algn="tl">
                    <a:srgbClr val="000000"/>
                  </a:outerShdw>
                </a:effectLst>
              </a:rPr>
              <a:t>O PROPÓSITO DO DILÚVIO.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
        <p:nvSpPr>
          <p:cNvPr id="12" name="Rectangle 16"/>
          <p:cNvSpPr>
            <a:spLocks noChangeArrowheads="1"/>
          </p:cNvSpPr>
          <p:nvPr/>
        </p:nvSpPr>
        <p:spPr bwMode="auto">
          <a:xfrm>
            <a:off x="251520" y="2239144"/>
            <a:ext cx="8634288" cy="685800"/>
          </a:xfrm>
          <a:prstGeom prst="rect">
            <a:avLst/>
          </a:prstGeom>
          <a:noFill/>
          <a:ln w="9525">
            <a:noFill/>
            <a:miter lim="800000"/>
            <a:headEnd/>
            <a:tailEnd/>
          </a:ln>
          <a:effectLst/>
        </p:spPr>
        <p:txBody>
          <a:bodyPr/>
          <a:lstStyle/>
          <a:p>
            <a:pPr algn="ctr" fontAlgn="base">
              <a:spcBef>
                <a:spcPct val="0"/>
              </a:spcBef>
              <a:spcAft>
                <a:spcPct val="0"/>
              </a:spcAft>
            </a:pPr>
            <a:r>
              <a:rPr lang="pt-BR" sz="2800" b="1" dirty="0" smtClean="0">
                <a:solidFill>
                  <a:schemeClr val="bg1"/>
                </a:solidFill>
              </a:rPr>
              <a:t>Destruir </a:t>
            </a:r>
            <a:r>
              <a:rPr lang="pt-BR" sz="2800" b="1" dirty="0">
                <a:solidFill>
                  <a:schemeClr val="bg1"/>
                </a:solidFill>
              </a:rPr>
              <a:t>toda a vida em toda a terra.</a:t>
            </a:r>
          </a:p>
          <a:p>
            <a:pPr marL="457200" indent="-457200" algn="ctr" fontAlgn="base">
              <a:spcBef>
                <a:spcPct val="0"/>
              </a:spcBef>
              <a:spcAft>
                <a:spcPct val="0"/>
              </a:spcAft>
            </a:pPr>
            <a:endParaRPr lang="pt-BR" sz="2800" b="1" dirty="0">
              <a:solidFill>
                <a:srgbClr val="FF0000"/>
              </a:solidFill>
              <a:effectLst>
                <a:outerShdw blurRad="38100" dist="38100" dir="2700000" algn="tl">
                  <a:srgbClr val="000000"/>
                </a:outerShdw>
              </a:effectLst>
            </a:endParaRPr>
          </a:p>
          <a:p>
            <a:pPr marL="514350" indent="-514350" algn="ctr"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167850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5.	A NECESSIDADE PARA A  ARCA. </a:t>
            </a:r>
            <a:endParaRPr lang="pt-BR" sz="2800" b="1" dirty="0" smtClean="0">
              <a:solidFill>
                <a:schemeClr val="bg1"/>
              </a:solidFill>
            </a:endParaRPr>
          </a:p>
          <a:p>
            <a:pPr marL="457200" indent="-457200" fontAlgn="base">
              <a:spcBef>
                <a:spcPct val="0"/>
              </a:spcBef>
              <a:spcAft>
                <a:spcPct val="0"/>
              </a:spcAft>
            </a:pP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348880"/>
            <a:ext cx="5587697" cy="4283762"/>
          </a:xfrm>
          <a:prstGeom prst="rect">
            <a:avLst/>
          </a:prstGeom>
        </p:spPr>
      </p:pic>
      <p:sp>
        <p:nvSpPr>
          <p:cNvPr id="8" name="Text Box 5"/>
          <p:cNvSpPr txBox="1">
            <a:spLocks noChangeArrowheads="1"/>
          </p:cNvSpPr>
          <p:nvPr/>
        </p:nvSpPr>
        <p:spPr bwMode="auto">
          <a:xfrm>
            <a:off x="6055241" y="3192101"/>
            <a:ext cx="2996952" cy="267765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effectLst>
                  <a:outerShdw blurRad="38100" dist="38100" dir="2700000" algn="tl">
                    <a:srgbClr val="000000">
                      <a:alpha val="43137"/>
                    </a:srgbClr>
                  </a:outerShdw>
                </a:effectLst>
              </a:rPr>
              <a:t>Somente um dilúvio mundial necessitaria um navio deste tamanho para preservar a vida!</a:t>
            </a:r>
            <a:endParaRPr lang="pt-BR" sz="2800" b="1" dirty="0">
              <a:solidFill>
                <a:schemeClr val="bg1"/>
              </a:solidFill>
              <a:effectLst>
                <a:outerShdw blurRad="38100" dist="38100" dir="2700000" algn="tl">
                  <a:srgbClr val="000000">
                    <a:alpha val="43137"/>
                  </a:srgbClr>
                </a:outerShdw>
              </a:effectLst>
            </a:endParaRPr>
          </a:p>
        </p:txBody>
      </p:sp>
      <p:sp>
        <p:nvSpPr>
          <p:cNvPr id="3" name="Espaço Reservado para Número de Slide 2"/>
          <p:cNvSpPr>
            <a:spLocks noGrp="1"/>
          </p:cNvSpPr>
          <p:nvPr>
            <p:ph type="sldNum" sz="quarter" idx="12"/>
          </p:nvPr>
        </p:nvSpPr>
        <p:spPr/>
        <p:txBody>
          <a:bodyPr/>
          <a:lstStyle/>
          <a:p>
            <a:pPr>
              <a:defRPr/>
            </a:pPr>
            <a:fld id="{A7A97851-DFB9-403A-B46E-6DB59883CC68}" type="slidenum">
              <a:rPr lang="en-US" b="1" smtClean="0">
                <a:solidFill>
                  <a:schemeClr val="bg1"/>
                </a:solidFill>
                <a:effectLst>
                  <a:outerShdw blurRad="38100" dist="38100" dir="2700000" algn="tl">
                    <a:srgbClr val="000000">
                      <a:alpha val="43137"/>
                    </a:srgbClr>
                  </a:outerShdw>
                </a:effectLst>
                <a:latin typeface="+mn-lt"/>
              </a:rPr>
              <a:pPr>
                <a:defRPr/>
              </a:pPr>
              <a:t>18</a:t>
            </a:fld>
            <a:endParaRPr lang="en-US" b="1" dirty="0">
              <a:solidFill>
                <a:schemeClr val="bg1"/>
              </a:solidFill>
              <a:effectLst>
                <a:outerShdw blurRad="38100" dist="38100" dir="2700000" algn="tl">
                  <a:srgbClr val="000000">
                    <a:alpha val="43137"/>
                  </a:srgbClr>
                </a:outerShdw>
              </a:effectLst>
              <a:latin typeface="+mn-lt"/>
            </a:endParaRPr>
          </a:p>
        </p:txBody>
      </p:sp>
      <p:sp>
        <p:nvSpPr>
          <p:cNvPr id="10"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4" name="CaixaDeTexto 3"/>
          <p:cNvSpPr txBox="1"/>
          <p:nvPr/>
        </p:nvSpPr>
        <p:spPr>
          <a:xfrm>
            <a:off x="2411760" y="2060848"/>
            <a:ext cx="3744416" cy="800219"/>
          </a:xfrm>
          <a:prstGeom prst="rect">
            <a:avLst/>
          </a:prstGeom>
          <a:noFill/>
        </p:spPr>
        <p:txBody>
          <a:bodyPr wrap="square" rtlCol="0">
            <a:spAutoFit/>
          </a:bodyPr>
          <a:lstStyle/>
          <a:p>
            <a:pPr algn="ctr"/>
            <a:r>
              <a:rPr lang="pt-BR" sz="2800" b="1" dirty="0">
                <a:solidFill>
                  <a:schemeClr val="bg1"/>
                </a:solidFill>
              </a:rPr>
              <a:t>Preservar a vida.</a:t>
            </a:r>
          </a:p>
          <a:p>
            <a:endParaRPr lang="pt-BR" dirty="0"/>
          </a:p>
        </p:txBody>
      </p:sp>
    </p:spTree>
    <p:extLst>
      <p:ext uri="{BB962C8B-B14F-4D97-AF65-F5344CB8AC3E}">
        <p14:creationId xmlns:p14="http://schemas.microsoft.com/office/powerpoint/2010/main" val="230080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9" name="Text Box 5"/>
          <p:cNvSpPr txBox="1">
            <a:spLocks noChangeArrowheads="1"/>
          </p:cNvSpPr>
          <p:nvPr/>
        </p:nvSpPr>
        <p:spPr bwMode="auto">
          <a:xfrm>
            <a:off x="251520" y="4289608"/>
            <a:ext cx="8562280" cy="2585323"/>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400" b="1" dirty="0" smtClean="0">
                <a:solidFill>
                  <a:schemeClr val="bg1"/>
                </a:solidFill>
              </a:rPr>
              <a:t>Tudo isso não seria necessário se o dilúvio fosse local. Os animais teriam 120 anos para migrarem para uma terra mais alto e distante do local do </a:t>
            </a:r>
            <a:r>
              <a:rPr lang="pt-BR" sz="2800" b="1" dirty="0" smtClean="0">
                <a:solidFill>
                  <a:schemeClr val="bg1"/>
                </a:solidFill>
              </a:rPr>
              <a:t>dilúvio</a:t>
            </a:r>
            <a:r>
              <a:rPr lang="pt-BR" sz="2400" b="1" dirty="0" smtClean="0">
                <a:solidFill>
                  <a:schemeClr val="bg1"/>
                </a:solidFill>
              </a:rPr>
              <a:t>, mas os animais de todo tipo, divinamente, migraram para a Arca.</a:t>
            </a:r>
          </a:p>
          <a:p>
            <a:pPr algn="ctr" fontAlgn="base">
              <a:spcBef>
                <a:spcPct val="0"/>
              </a:spcBef>
              <a:spcAft>
                <a:spcPct val="0"/>
              </a:spcAft>
            </a:pPr>
            <a:r>
              <a:rPr lang="pt-BR" sz="1400" b="1" dirty="0" smtClean="0">
                <a:solidFill>
                  <a:schemeClr val="bg1"/>
                </a:solidFill>
              </a:rPr>
              <a:t> </a:t>
            </a:r>
          </a:p>
          <a:p>
            <a:pPr algn="ctr" fontAlgn="base">
              <a:spcBef>
                <a:spcPct val="0"/>
              </a:spcBef>
              <a:spcAft>
                <a:spcPct val="0"/>
              </a:spcAft>
            </a:pPr>
            <a:r>
              <a:rPr lang="pt-BR" sz="2400" b="1" dirty="0" smtClean="0">
                <a:solidFill>
                  <a:schemeClr val="bg1"/>
                </a:solidFill>
              </a:rPr>
              <a:t>Somente um dilúvio mundial necessitaria de um navio deste tamanho para preservar a vida!</a:t>
            </a:r>
            <a:endParaRPr lang="pt-BR" sz="2400" b="1" dirty="0">
              <a:solidFill>
                <a:schemeClr val="bg1"/>
              </a:solidFill>
            </a:endParaRP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2414425"/>
            <a:ext cx="6408713" cy="2094695"/>
          </a:xfrm>
          <a:prstGeom prst="rect">
            <a:avLst/>
          </a:prstGeom>
        </p:spPr>
      </p:pic>
      <p:sp>
        <p:nvSpPr>
          <p:cNvPr id="2" name="Espaço Reservado para Número de Slide 1"/>
          <p:cNvSpPr>
            <a:spLocks noGrp="1"/>
          </p:cNvSpPr>
          <p:nvPr>
            <p:ph type="sldNum" sz="quarter" idx="12"/>
          </p:nvPr>
        </p:nvSpPr>
        <p:spPr>
          <a:xfrm>
            <a:off x="6843464" y="6428184"/>
            <a:ext cx="1905000" cy="457200"/>
          </a:xfrm>
        </p:spPr>
        <p:txBody>
          <a:bodyPr/>
          <a:lstStyle/>
          <a:p>
            <a:pPr>
              <a:defRPr/>
            </a:pPr>
            <a:fld id="{A7A97851-DFB9-403A-B46E-6DB59883CC68}" type="slidenum">
              <a:rPr lang="en-US" b="1" smtClean="0">
                <a:solidFill>
                  <a:schemeClr val="bg1"/>
                </a:solidFill>
                <a:latin typeface="+mn-lt"/>
              </a:rPr>
              <a:pPr>
                <a:defRPr/>
              </a:pPr>
              <a:t>19</a:t>
            </a:fld>
            <a:endParaRPr lang="en-US" b="1" dirty="0">
              <a:solidFill>
                <a:schemeClr val="bg1"/>
              </a:solidFill>
              <a:latin typeface="+mn-lt"/>
            </a:endParaRPr>
          </a:p>
        </p:txBody>
      </p:sp>
      <p:sp>
        <p:nvSpPr>
          <p:cNvPr id="10"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8"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5.	A NECESSIDADE PARA A  ARCA. </a:t>
            </a:r>
            <a:endParaRPr lang="pt-BR" sz="2800" b="1" dirty="0" smtClean="0">
              <a:solidFill>
                <a:schemeClr val="bg1"/>
              </a:solidFill>
            </a:endParaRPr>
          </a:p>
          <a:p>
            <a:pPr marL="457200" indent="-457200" fontAlgn="base">
              <a:spcBef>
                <a:spcPct val="0"/>
              </a:spcBef>
              <a:spcAft>
                <a:spcPct val="0"/>
              </a:spcAft>
            </a:pP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
        <p:nvSpPr>
          <p:cNvPr id="11" name="CaixaDeTexto 10"/>
          <p:cNvSpPr txBox="1"/>
          <p:nvPr/>
        </p:nvSpPr>
        <p:spPr>
          <a:xfrm>
            <a:off x="2411760" y="2060848"/>
            <a:ext cx="3744416" cy="800219"/>
          </a:xfrm>
          <a:prstGeom prst="rect">
            <a:avLst/>
          </a:prstGeom>
          <a:noFill/>
        </p:spPr>
        <p:txBody>
          <a:bodyPr wrap="square" rtlCol="0">
            <a:spAutoFit/>
          </a:bodyPr>
          <a:lstStyle/>
          <a:p>
            <a:pPr algn="ctr"/>
            <a:r>
              <a:rPr lang="pt-BR" sz="2800" b="1" dirty="0">
                <a:solidFill>
                  <a:schemeClr val="bg1"/>
                </a:solidFill>
              </a:rPr>
              <a:t>Preservar a vida.</a:t>
            </a:r>
          </a:p>
          <a:p>
            <a:endParaRPr lang="pt-BR" dirty="0"/>
          </a:p>
        </p:txBody>
      </p:sp>
    </p:spTree>
    <p:extLst>
      <p:ext uri="{BB962C8B-B14F-4D97-AF65-F5344CB8AC3E}">
        <p14:creationId xmlns:p14="http://schemas.microsoft.com/office/powerpoint/2010/main" val="22583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AE95E0D-0DDD-4E51-B38D-0D4682371DB6}" type="slidenum">
              <a:rPr lang="en-US" b="1" smtClean="0">
                <a:solidFill>
                  <a:schemeClr val="bg1"/>
                </a:solidFill>
              </a:rPr>
              <a:pPr/>
              <a:t>2</a:t>
            </a:fld>
            <a:endParaRPr lang="en-US" b="1" dirty="0">
              <a:solidFill>
                <a:schemeClr val="bg1"/>
              </a:solidFill>
            </a:endParaRPr>
          </a:p>
        </p:txBody>
      </p:sp>
      <p:sp>
        <p:nvSpPr>
          <p:cNvPr id="138" name="When &amp; how was this all formed?"/>
          <p:cNvSpPr txBox="1">
            <a:spLocks/>
          </p:cNvSpPr>
          <p:nvPr/>
        </p:nvSpPr>
        <p:spPr>
          <a:xfrm>
            <a:off x="179512" y="548680"/>
            <a:ext cx="8784976" cy="57341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nchor="b"/>
          <a:lstStyle>
            <a:lvl1pPr marL="0" marR="0" indent="0" algn="ctr" defTabSz="309563" latinLnBrk="0">
              <a:lnSpc>
                <a:spcPct val="100000"/>
              </a:lnSpc>
              <a:spcBef>
                <a:spcPts val="0"/>
              </a:spcBef>
              <a:spcAft>
                <a:spcPts val="0"/>
              </a:spcAft>
              <a:buClrTx/>
              <a:buSzTx/>
              <a:buFontTx/>
              <a:buNone/>
              <a:tabLst/>
              <a:defRPr sz="80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1pPr>
            <a:lvl2pPr marL="0" marR="0" indent="85725"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2pPr>
            <a:lvl3pPr marL="0" marR="0" indent="171450"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3pPr>
            <a:lvl4pPr marL="0" marR="0" indent="257175"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4pPr>
            <a:lvl5pPr marL="0" marR="0" indent="342900"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5pPr>
            <a:lvl6pPr marL="0" marR="0" indent="428625"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6pPr>
            <a:lvl7pPr marL="0" marR="0" indent="514350"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7pPr>
            <a:lvl8pPr marL="0" marR="0" indent="600075"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8pPr>
            <a:lvl9pPr marL="0" marR="0" indent="685800" algn="ctr" defTabSz="309563"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9pPr>
          </a:lstStyle>
          <a:p>
            <a:pPr marL="0" marR="0" lvl="0" indent="0" algn="ctr" defTabSz="309563"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smtClean="0">
                <a:ln>
                  <a:noFill/>
                </a:ln>
                <a:solidFill>
                  <a:srgbClr val="FFFFFF"/>
                </a:solidFill>
                <a:effectLst>
                  <a:outerShdw blurRad="50800" dist="38100" dir="5400000" rotWithShape="0">
                    <a:srgbClr val="000000">
                      <a:alpha val="40000"/>
                    </a:srgbClr>
                  </a:outerShdw>
                </a:effectLst>
                <a:uLnTx/>
                <a:uFillTx/>
                <a:latin typeface="DejaVu Sans Condensed"/>
                <a:sym typeface="DejaVu Sans Condensed"/>
              </a:rPr>
              <a:t>QUANDO E COMO TUDO ISSO FOI FORMADO?</a:t>
            </a:r>
            <a:endParaRPr kumimoji="0" lang="pt-BR" sz="3200" b="1" i="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a:sym typeface="DejaVu Sans Condensed"/>
            </a:endParaRPr>
          </a:p>
        </p:txBody>
      </p:sp>
      <p:pic>
        <p:nvPicPr>
          <p:cNvPr id="139" name="121088266.jpg" descr="121088266.jpg"/>
          <p:cNvPicPr>
            <a:picLocks noChangeAspect="1"/>
          </p:cNvPicPr>
          <p:nvPr/>
        </p:nvPicPr>
        <p:blipFill>
          <a:blip r:embed="rId3">
            <a:extLst/>
          </a:blip>
          <a:stretch>
            <a:fillRect/>
          </a:stretch>
        </p:blipFill>
        <p:spPr>
          <a:xfrm>
            <a:off x="638533" y="1315006"/>
            <a:ext cx="7866934" cy="5187394"/>
          </a:xfrm>
          <a:prstGeom prst="rect">
            <a:avLst/>
          </a:prstGeom>
          <a:ln w="25400">
            <a:solidFill>
              <a:srgbClr val="FFFFFF"/>
            </a:solidFill>
            <a:miter lim="400000"/>
          </a:ln>
        </p:spPr>
      </p:pic>
    </p:spTree>
    <p:extLst>
      <p:ext uri="{BB962C8B-B14F-4D97-AF65-F5344CB8AC3E}">
        <p14:creationId xmlns:p14="http://schemas.microsoft.com/office/powerpoint/2010/main" val="432097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6.	O ARCO-ÍRIS E SUA PROMESSA.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2636912"/>
            <a:ext cx="5011633" cy="3842127"/>
          </a:xfrm>
          <a:prstGeom prst="rect">
            <a:avLst/>
          </a:prstGeom>
        </p:spPr>
      </p:pic>
      <p:pic>
        <p:nvPicPr>
          <p:cNvPr id="8" name="Picture 6" descr="Nnssz010"/>
          <p:cNvPicPr>
            <a:picLocks noChangeAspect="1" noChangeArrowheads="1"/>
          </p:cNvPicPr>
          <p:nvPr/>
        </p:nvPicPr>
        <p:blipFill>
          <a:blip r:embed="rId4" cstate="print"/>
          <a:srcRect/>
          <a:stretch>
            <a:fillRect/>
          </a:stretch>
        </p:blipFill>
        <p:spPr bwMode="auto">
          <a:xfrm>
            <a:off x="539552" y="3005291"/>
            <a:ext cx="2506514" cy="3128616"/>
          </a:xfrm>
          <a:prstGeom prst="rect">
            <a:avLst/>
          </a:prstGeom>
          <a:noFill/>
          <a:effectLst>
            <a:outerShdw blurRad="50800" dist="50800" dir="5400000" algn="ctr" rotWithShape="0">
              <a:srgbClr val="140A00"/>
            </a:outerShdw>
          </a:effectLst>
        </p:spPr>
      </p:pic>
      <p:sp>
        <p:nvSpPr>
          <p:cNvPr id="9" name="Text Box 7"/>
          <p:cNvSpPr txBox="1">
            <a:spLocks noChangeArrowheads="1"/>
          </p:cNvSpPr>
          <p:nvPr/>
        </p:nvSpPr>
        <p:spPr bwMode="auto">
          <a:xfrm>
            <a:off x="3798188" y="5890046"/>
            <a:ext cx="4231084" cy="923330"/>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pt-BR" b="1" dirty="0">
                <a:solidFill>
                  <a:schemeClr val="bg1"/>
                </a:solidFill>
                <a:effectLst>
                  <a:outerShdw blurRad="38100" dist="38100" dir="2700000" algn="tl">
                    <a:srgbClr val="000000">
                      <a:alpha val="43137"/>
                    </a:srgbClr>
                  </a:outerShdw>
                </a:effectLst>
              </a:rPr>
              <a:t>O </a:t>
            </a:r>
            <a:r>
              <a:rPr lang="pt-BR" b="1" dirty="0" smtClean="0">
                <a:solidFill>
                  <a:schemeClr val="bg1"/>
                </a:solidFill>
                <a:effectLst>
                  <a:outerShdw blurRad="38100" dist="38100" dir="2700000" algn="tl">
                    <a:srgbClr val="000000">
                      <a:alpha val="43137"/>
                    </a:srgbClr>
                  </a:outerShdw>
                </a:effectLst>
              </a:rPr>
              <a:t>arco-íris </a:t>
            </a:r>
            <a:r>
              <a:rPr lang="pt-BR" b="1" dirty="0">
                <a:solidFill>
                  <a:schemeClr val="bg1"/>
                </a:solidFill>
                <a:effectLst>
                  <a:outerShdw blurRad="38100" dist="38100" dir="2700000" algn="tl">
                    <a:srgbClr val="000000">
                      <a:alpha val="43137"/>
                    </a:srgbClr>
                  </a:outerShdw>
                </a:effectLst>
              </a:rPr>
              <a:t>é o </a:t>
            </a:r>
            <a:r>
              <a:rPr lang="pt-BR" b="1" dirty="0" smtClean="0">
                <a:solidFill>
                  <a:schemeClr val="bg1"/>
                </a:solidFill>
                <a:effectLst>
                  <a:outerShdw blurRad="38100" dist="38100" dir="2700000" algn="tl">
                    <a:srgbClr val="000000">
                      <a:alpha val="43137"/>
                    </a:srgbClr>
                  </a:outerShdw>
                </a:effectLst>
              </a:rPr>
              <a:t>símbolo </a:t>
            </a:r>
            <a:r>
              <a:rPr lang="pt-BR" b="1" dirty="0">
                <a:solidFill>
                  <a:schemeClr val="bg1"/>
                </a:solidFill>
                <a:effectLst>
                  <a:outerShdw blurRad="38100" dist="38100" dir="2700000" algn="tl">
                    <a:srgbClr val="000000">
                      <a:alpha val="43137"/>
                    </a:srgbClr>
                  </a:outerShdw>
                </a:effectLst>
              </a:rPr>
              <a:t>de Deus que nunca </a:t>
            </a:r>
            <a:r>
              <a:rPr lang="pt-BR" b="1" dirty="0" smtClean="0">
                <a:solidFill>
                  <a:schemeClr val="bg1"/>
                </a:solidFill>
                <a:effectLst>
                  <a:outerShdw blurRad="38100" dist="38100" dir="2700000" algn="tl">
                    <a:srgbClr val="000000">
                      <a:alpha val="43137"/>
                    </a:srgbClr>
                  </a:outerShdw>
                </a:effectLst>
              </a:rPr>
              <a:t>mais haverá </a:t>
            </a:r>
            <a:r>
              <a:rPr lang="pt-BR" b="1" dirty="0">
                <a:solidFill>
                  <a:schemeClr val="bg1"/>
                </a:solidFill>
                <a:effectLst>
                  <a:outerShdw blurRad="38100" dist="38100" dir="2700000" algn="tl">
                    <a:srgbClr val="000000">
                      <a:alpha val="43137"/>
                    </a:srgbClr>
                  </a:outerShdw>
                </a:effectLst>
              </a:rPr>
              <a:t>um outro dilúvio que destruirá a terra de novo.</a:t>
            </a:r>
          </a:p>
        </p:txBody>
      </p:sp>
      <p:sp>
        <p:nvSpPr>
          <p:cNvPr id="3" name="Espaço Reservado para Número de Slide 2"/>
          <p:cNvSpPr>
            <a:spLocks noGrp="1"/>
          </p:cNvSpPr>
          <p:nvPr>
            <p:ph type="sldNum" sz="quarter" idx="12"/>
          </p:nvPr>
        </p:nvSpPr>
        <p:spPr/>
        <p:txBody>
          <a:bodyPr/>
          <a:lstStyle/>
          <a:p>
            <a:pPr>
              <a:defRPr/>
            </a:pPr>
            <a:fld id="{A7A97851-DFB9-403A-B46E-6DB59883CC68}" type="slidenum">
              <a:rPr lang="en-US" b="1" smtClean="0">
                <a:solidFill>
                  <a:schemeClr val="bg1"/>
                </a:solidFill>
                <a:effectLst>
                  <a:outerShdw blurRad="38100" dist="38100" dir="2700000" algn="tl">
                    <a:srgbClr val="000000">
                      <a:alpha val="43137"/>
                    </a:srgbClr>
                  </a:outerShdw>
                </a:effectLst>
                <a:latin typeface="+mn-lt"/>
              </a:rPr>
              <a:pPr>
                <a:defRPr/>
              </a:pPr>
              <a:t>20</a:t>
            </a:fld>
            <a:endParaRPr lang="en-US" b="1" dirty="0">
              <a:solidFill>
                <a:schemeClr val="bg1"/>
              </a:solidFill>
              <a:effectLst>
                <a:outerShdw blurRad="38100" dist="38100" dir="2700000" algn="tl">
                  <a:srgbClr val="000000">
                    <a:alpha val="43137"/>
                  </a:srgbClr>
                </a:outerShdw>
              </a:effectLst>
              <a:latin typeface="+mn-lt"/>
            </a:endParaRPr>
          </a:p>
        </p:txBody>
      </p:sp>
      <p:sp>
        <p:nvSpPr>
          <p:cNvPr id="11"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0" name="CaixaDeTexto 9"/>
          <p:cNvSpPr txBox="1"/>
          <p:nvPr/>
        </p:nvSpPr>
        <p:spPr>
          <a:xfrm>
            <a:off x="539551" y="2060848"/>
            <a:ext cx="7891953" cy="800219"/>
          </a:xfrm>
          <a:prstGeom prst="rect">
            <a:avLst/>
          </a:prstGeom>
          <a:noFill/>
        </p:spPr>
        <p:txBody>
          <a:bodyPr wrap="square" rtlCol="0">
            <a:spAutoFit/>
          </a:bodyPr>
          <a:lstStyle/>
          <a:p>
            <a:pPr marL="457200" indent="-457200" algn="ctr" fontAlgn="base">
              <a:spcBef>
                <a:spcPct val="0"/>
              </a:spcBef>
              <a:spcAft>
                <a:spcPct val="0"/>
              </a:spcAft>
            </a:pPr>
            <a:r>
              <a:rPr lang="pt-BR" sz="2800" b="1" dirty="0">
                <a:solidFill>
                  <a:schemeClr val="bg1"/>
                </a:solidFill>
              </a:rPr>
              <a:t>Não haverá dilúvio mundial mais. </a:t>
            </a:r>
          </a:p>
          <a:p>
            <a:pPr algn="ctr"/>
            <a:endParaRPr lang="pt-BR" dirty="0"/>
          </a:p>
        </p:txBody>
      </p:sp>
    </p:spTree>
    <p:extLst>
      <p:ext uri="{BB962C8B-B14F-4D97-AF65-F5344CB8AC3E}">
        <p14:creationId xmlns:p14="http://schemas.microsoft.com/office/powerpoint/2010/main" val="14324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grpSp>
        <p:nvGrpSpPr>
          <p:cNvPr id="3" name="Grupo 2"/>
          <p:cNvGrpSpPr/>
          <p:nvPr/>
        </p:nvGrpSpPr>
        <p:grpSpPr>
          <a:xfrm>
            <a:off x="755576" y="2852936"/>
            <a:ext cx="5092248" cy="3801423"/>
            <a:chOff x="1207944" y="3027288"/>
            <a:chExt cx="5092248" cy="3801423"/>
          </a:xfrm>
        </p:grpSpPr>
        <p:pic>
          <p:nvPicPr>
            <p:cNvPr id="9" name="Picture 4" descr="Imagem316a"/>
            <p:cNvPicPr>
              <a:picLocks noChangeAspect="1" noChangeArrowheads="1"/>
            </p:cNvPicPr>
            <p:nvPr/>
          </p:nvPicPr>
          <p:blipFill>
            <a:blip r:embed="rId3" cstate="print"/>
            <a:srcRect/>
            <a:stretch>
              <a:fillRect/>
            </a:stretch>
          </p:blipFill>
          <p:spPr bwMode="auto">
            <a:xfrm>
              <a:off x="1207944" y="3027288"/>
              <a:ext cx="2826870" cy="3789040"/>
            </a:xfrm>
            <a:prstGeom prst="rect">
              <a:avLst/>
            </a:prstGeom>
            <a:noFill/>
            <a:ln w="19050">
              <a:solidFill>
                <a:schemeClr val="tx1"/>
              </a:solidFill>
              <a:miter lim="800000"/>
              <a:headEnd/>
              <a:tailEnd/>
            </a:ln>
          </p:spPr>
        </p:pic>
        <p:pic>
          <p:nvPicPr>
            <p:cNvPr id="10" name="Picture 6" descr="Imagem315a"/>
            <p:cNvPicPr>
              <a:picLocks noChangeAspect="1" noChangeArrowheads="1"/>
            </p:cNvPicPr>
            <p:nvPr/>
          </p:nvPicPr>
          <p:blipFill>
            <a:blip r:embed="rId4" cstate="print"/>
            <a:srcRect/>
            <a:stretch>
              <a:fillRect/>
            </a:stretch>
          </p:blipFill>
          <p:spPr bwMode="auto">
            <a:xfrm>
              <a:off x="4043696" y="3032035"/>
              <a:ext cx="2255883" cy="2610228"/>
            </a:xfrm>
            <a:prstGeom prst="rect">
              <a:avLst/>
            </a:prstGeom>
            <a:noFill/>
            <a:ln w="19050">
              <a:solidFill>
                <a:schemeClr val="tx1"/>
              </a:solidFill>
              <a:miter lim="800000"/>
              <a:headEnd/>
              <a:tailEnd/>
            </a:ln>
          </p:spPr>
        </p:pic>
        <p:pic>
          <p:nvPicPr>
            <p:cNvPr id="11" name="Picture 5" descr="Imagem314a"/>
            <p:cNvPicPr>
              <a:picLocks noChangeAspect="1" noChangeArrowheads="1"/>
            </p:cNvPicPr>
            <p:nvPr/>
          </p:nvPicPr>
          <p:blipFill>
            <a:blip r:embed="rId5" cstate="print"/>
            <a:srcRect/>
            <a:stretch>
              <a:fillRect/>
            </a:stretch>
          </p:blipFill>
          <p:spPr bwMode="auto">
            <a:xfrm>
              <a:off x="4068868" y="5366597"/>
              <a:ext cx="2231324" cy="1462114"/>
            </a:xfrm>
            <a:prstGeom prst="rect">
              <a:avLst/>
            </a:prstGeom>
            <a:noFill/>
            <a:ln w="19050">
              <a:solidFill>
                <a:schemeClr val="tx1"/>
              </a:solidFill>
              <a:miter lim="800000"/>
              <a:headEnd/>
              <a:tailEnd/>
            </a:ln>
          </p:spPr>
        </p:pic>
      </p:grpSp>
      <p:sp>
        <p:nvSpPr>
          <p:cNvPr id="12" name="Text Box 7"/>
          <p:cNvSpPr txBox="1">
            <a:spLocks noChangeArrowheads="1"/>
          </p:cNvSpPr>
          <p:nvPr/>
        </p:nvSpPr>
        <p:spPr bwMode="auto">
          <a:xfrm>
            <a:off x="6107112" y="3599145"/>
            <a:ext cx="2706688" cy="2062103"/>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pt-BR" sz="3200" b="1" dirty="0" smtClean="0">
                <a:solidFill>
                  <a:schemeClr val="bg1"/>
                </a:solidFill>
              </a:rPr>
              <a:t>Se </a:t>
            </a:r>
            <a:r>
              <a:rPr lang="pt-BR" sz="3200" b="1" dirty="0">
                <a:solidFill>
                  <a:schemeClr val="bg1"/>
                </a:solidFill>
              </a:rPr>
              <a:t>o dilúvio de Noé era local, Deus é mentiroso!</a:t>
            </a:r>
          </a:p>
        </p:txBody>
      </p:sp>
      <p:sp>
        <p:nvSpPr>
          <p:cNvPr id="2" name="Espaço Reservado para Número de Slide 1"/>
          <p:cNvSpPr>
            <a:spLocks noGrp="1"/>
          </p:cNvSpPr>
          <p:nvPr>
            <p:ph type="sldNum" sz="quarter" idx="12"/>
          </p:nvPr>
        </p:nvSpPr>
        <p:spPr/>
        <p:txBody>
          <a:bodyPr/>
          <a:lstStyle/>
          <a:p>
            <a:pPr>
              <a:defRPr/>
            </a:pPr>
            <a:fld id="{A7A97851-DFB9-403A-B46E-6DB59883CC68}" type="slidenum">
              <a:rPr lang="en-US" smtClean="0"/>
              <a:pPr>
                <a:defRPr/>
              </a:pPr>
              <a:t>21</a:t>
            </a:fld>
            <a:endParaRPr lang="en-US" dirty="0"/>
          </a:p>
        </p:txBody>
      </p:sp>
      <p:sp>
        <p:nvSpPr>
          <p:cNvPr id="13"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4"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6.	O ARCO-ÍRIS E SUA PROMESSA.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
        <p:nvSpPr>
          <p:cNvPr id="15" name="CaixaDeTexto 14"/>
          <p:cNvSpPr txBox="1"/>
          <p:nvPr/>
        </p:nvSpPr>
        <p:spPr>
          <a:xfrm>
            <a:off x="539551" y="2060848"/>
            <a:ext cx="7891953" cy="800219"/>
          </a:xfrm>
          <a:prstGeom prst="rect">
            <a:avLst/>
          </a:prstGeom>
          <a:noFill/>
        </p:spPr>
        <p:txBody>
          <a:bodyPr wrap="square" rtlCol="0">
            <a:spAutoFit/>
          </a:bodyPr>
          <a:lstStyle/>
          <a:p>
            <a:pPr marL="457200" indent="-457200" algn="ctr" fontAlgn="base">
              <a:spcBef>
                <a:spcPct val="0"/>
              </a:spcBef>
              <a:spcAft>
                <a:spcPct val="0"/>
              </a:spcAft>
            </a:pPr>
            <a:r>
              <a:rPr lang="pt-BR" sz="2800" b="1" dirty="0">
                <a:solidFill>
                  <a:schemeClr val="bg1"/>
                </a:solidFill>
              </a:rPr>
              <a:t>Não haverá dilúvio mundial mais. </a:t>
            </a:r>
          </a:p>
          <a:p>
            <a:pPr algn="ctr"/>
            <a:endParaRPr lang="pt-BR" dirty="0"/>
          </a:p>
        </p:txBody>
      </p:sp>
    </p:spTree>
    <p:extLst>
      <p:ext uri="{BB962C8B-B14F-4D97-AF65-F5344CB8AC3E}">
        <p14:creationId xmlns:p14="http://schemas.microsoft.com/office/powerpoint/2010/main" val="36613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7.	O TESTEMUNHO DO VELHO TESTAMENTO.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467452"/>
            <a:ext cx="3981602" cy="3052463"/>
          </a:xfrm>
          <a:prstGeom prst="rect">
            <a:avLst/>
          </a:prstGeom>
        </p:spPr>
      </p:pic>
      <p:sp>
        <p:nvSpPr>
          <p:cNvPr id="9" name="Text Box 5"/>
          <p:cNvSpPr txBox="1">
            <a:spLocks noChangeArrowheads="1"/>
          </p:cNvSpPr>
          <p:nvPr/>
        </p:nvSpPr>
        <p:spPr bwMode="auto">
          <a:xfrm>
            <a:off x="442289" y="5065439"/>
            <a:ext cx="3409632" cy="30777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1400" b="1" dirty="0" smtClean="0">
                <a:solidFill>
                  <a:schemeClr val="bg1"/>
                </a:solidFill>
              </a:rPr>
              <a:t>Jó sabia o poder do Dilúvio.</a:t>
            </a:r>
            <a:endParaRPr lang="pt-BR" sz="1400" b="1" dirty="0">
              <a:solidFill>
                <a:schemeClr val="bg1"/>
              </a:solidFill>
            </a:endParaRPr>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4614" y="3112841"/>
            <a:ext cx="3981602" cy="3052463"/>
          </a:xfrm>
          <a:prstGeom prst="rect">
            <a:avLst/>
          </a:prstGeom>
        </p:spPr>
      </p:pic>
      <p:sp>
        <p:nvSpPr>
          <p:cNvPr id="10" name="Text Box 5"/>
          <p:cNvSpPr txBox="1">
            <a:spLocks noChangeArrowheads="1"/>
          </p:cNvSpPr>
          <p:nvPr/>
        </p:nvSpPr>
        <p:spPr bwMode="auto">
          <a:xfrm>
            <a:off x="2818553" y="5701888"/>
            <a:ext cx="3265616" cy="30777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1400" b="1" dirty="0" smtClean="0">
                <a:solidFill>
                  <a:schemeClr val="bg1"/>
                </a:solidFill>
              </a:rPr>
              <a:t>Salmos descreve o Dilúvio.</a:t>
            </a:r>
            <a:endParaRPr lang="pt-BR" sz="1400" b="1" dirty="0">
              <a:solidFill>
                <a:schemeClr val="bg1"/>
              </a:solidFill>
            </a:endParaRPr>
          </a:p>
        </p:txBody>
      </p:sp>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0878" y="3717032"/>
            <a:ext cx="3981602" cy="3052463"/>
          </a:xfrm>
          <a:prstGeom prst="rect">
            <a:avLst/>
          </a:prstGeom>
        </p:spPr>
      </p:pic>
      <p:sp>
        <p:nvSpPr>
          <p:cNvPr id="11" name="Text Box 5"/>
          <p:cNvSpPr txBox="1">
            <a:spLocks noChangeArrowheads="1"/>
          </p:cNvSpPr>
          <p:nvPr/>
        </p:nvSpPr>
        <p:spPr bwMode="auto">
          <a:xfrm>
            <a:off x="5148063" y="6218148"/>
            <a:ext cx="3460477"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1400" b="1" dirty="0" smtClean="0">
                <a:solidFill>
                  <a:schemeClr val="bg1"/>
                </a:solidFill>
              </a:rPr>
              <a:t>Isaías afirma a promessa de Deus não destruir mais a terra com água.</a:t>
            </a:r>
            <a:endParaRPr lang="pt-BR" sz="1400" b="1" dirty="0">
              <a:solidFill>
                <a:schemeClr val="bg1"/>
              </a:solidFill>
            </a:endParaRPr>
          </a:p>
        </p:txBody>
      </p:sp>
      <p:sp>
        <p:nvSpPr>
          <p:cNvPr id="5" name="Espaço Reservado para Número de Slide 4"/>
          <p:cNvSpPr>
            <a:spLocks noGrp="1"/>
          </p:cNvSpPr>
          <p:nvPr>
            <p:ph type="sldNum" sz="quarter" idx="12"/>
          </p:nvPr>
        </p:nvSpPr>
        <p:spPr>
          <a:xfrm>
            <a:off x="6771456" y="6428184"/>
            <a:ext cx="1905000" cy="457200"/>
          </a:xfrm>
        </p:spPr>
        <p:txBody>
          <a:bodyPr/>
          <a:lstStyle/>
          <a:p>
            <a:pPr>
              <a:defRPr/>
            </a:pPr>
            <a:fld id="{A7A97851-DFB9-403A-B46E-6DB59883CC68}" type="slidenum">
              <a:rPr lang="en-US" smtClean="0"/>
              <a:pPr>
                <a:defRPr/>
              </a:pPr>
              <a:t>22</a:t>
            </a:fld>
            <a:endParaRPr lang="en-US" dirty="0"/>
          </a:p>
        </p:txBody>
      </p:sp>
      <p:sp>
        <p:nvSpPr>
          <p:cNvPr id="14"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2" name="CaixaDeTexto 11"/>
          <p:cNvSpPr txBox="1"/>
          <p:nvPr/>
        </p:nvSpPr>
        <p:spPr>
          <a:xfrm>
            <a:off x="539551" y="2060848"/>
            <a:ext cx="7891953" cy="800219"/>
          </a:xfrm>
          <a:prstGeom prst="rect">
            <a:avLst/>
          </a:prstGeom>
          <a:noFill/>
        </p:spPr>
        <p:txBody>
          <a:bodyPr wrap="square" rtlCol="0">
            <a:spAutoFit/>
          </a:bodyPr>
          <a:lstStyle/>
          <a:p>
            <a:pPr marL="457200" indent="-457200" algn="ctr" fontAlgn="base">
              <a:spcBef>
                <a:spcPct val="0"/>
              </a:spcBef>
              <a:spcAft>
                <a:spcPct val="0"/>
              </a:spcAft>
            </a:pPr>
            <a:r>
              <a:rPr lang="pt-BR" sz="2800" b="1" dirty="0">
                <a:solidFill>
                  <a:schemeClr val="bg1"/>
                </a:solidFill>
              </a:rPr>
              <a:t>Jó, Salmos e Isaías. </a:t>
            </a:r>
          </a:p>
          <a:p>
            <a:pPr algn="ctr"/>
            <a:endParaRPr lang="pt-BR" dirty="0"/>
          </a:p>
        </p:txBody>
      </p:sp>
    </p:spTree>
    <p:extLst>
      <p:ext uri="{BB962C8B-B14F-4D97-AF65-F5344CB8AC3E}">
        <p14:creationId xmlns:p14="http://schemas.microsoft.com/office/powerpoint/2010/main" val="39122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sp>
        <p:nvSpPr>
          <p:cNvPr id="17"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8.	O TESTEMUNHO DO NOVO TESTAMENTO.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5694" y="2495998"/>
            <a:ext cx="4578794" cy="3510295"/>
          </a:xfrm>
          <a:prstGeom prst="rect">
            <a:avLst/>
          </a:prstGeom>
        </p:spPr>
      </p:pic>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3" y="2495998"/>
            <a:ext cx="4598352" cy="3525290"/>
          </a:xfrm>
          <a:prstGeom prst="rect">
            <a:avLst/>
          </a:prstGeom>
        </p:spPr>
      </p:pic>
      <p:sp>
        <p:nvSpPr>
          <p:cNvPr id="9" name="Text Box 5"/>
          <p:cNvSpPr txBox="1">
            <a:spLocks noChangeArrowheads="1"/>
          </p:cNvSpPr>
          <p:nvPr/>
        </p:nvSpPr>
        <p:spPr bwMode="auto">
          <a:xfrm>
            <a:off x="550600" y="6144984"/>
            <a:ext cx="7992888"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a:solidFill>
                  <a:schemeClr val="bg1"/>
                </a:solidFill>
              </a:rPr>
              <a:t>Jesus afirma que o dilúvio matou todos.</a:t>
            </a:r>
          </a:p>
        </p:txBody>
      </p:sp>
      <p:sp>
        <p:nvSpPr>
          <p:cNvPr id="3" name="Espaço Reservado para Número de Slide 2"/>
          <p:cNvSpPr>
            <a:spLocks noGrp="1"/>
          </p:cNvSpPr>
          <p:nvPr>
            <p:ph type="sldNum" sz="quarter" idx="12"/>
          </p:nvPr>
        </p:nvSpPr>
        <p:spPr/>
        <p:txBody>
          <a:bodyPr/>
          <a:lstStyle/>
          <a:p>
            <a:pPr>
              <a:defRPr/>
            </a:pPr>
            <a:fld id="{A7A97851-DFB9-403A-B46E-6DB59883CC68}" type="slidenum">
              <a:rPr lang="en-US" smtClean="0"/>
              <a:pPr>
                <a:defRPr/>
              </a:pPr>
              <a:t>23</a:t>
            </a:fld>
            <a:endParaRPr lang="en-US" dirty="0"/>
          </a:p>
        </p:txBody>
      </p:sp>
      <p:sp>
        <p:nvSpPr>
          <p:cNvPr id="11"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10" name="CaixaDeTexto 9"/>
          <p:cNvSpPr txBox="1"/>
          <p:nvPr/>
        </p:nvSpPr>
        <p:spPr>
          <a:xfrm>
            <a:off x="539551" y="2060848"/>
            <a:ext cx="7891953" cy="800219"/>
          </a:xfrm>
          <a:prstGeom prst="rect">
            <a:avLst/>
          </a:prstGeom>
          <a:noFill/>
        </p:spPr>
        <p:txBody>
          <a:bodyPr wrap="square" rtlCol="0">
            <a:spAutoFit/>
          </a:bodyPr>
          <a:lstStyle/>
          <a:p>
            <a:pPr marL="457200" indent="-457200" algn="ctr" fontAlgn="base">
              <a:spcBef>
                <a:spcPct val="0"/>
              </a:spcBef>
              <a:spcAft>
                <a:spcPct val="0"/>
              </a:spcAft>
            </a:pPr>
            <a:r>
              <a:rPr lang="pt-BR" sz="2800" b="1" dirty="0">
                <a:solidFill>
                  <a:schemeClr val="bg1"/>
                </a:solidFill>
              </a:rPr>
              <a:t>Jesus, Hebreus e Pedro. </a:t>
            </a:r>
          </a:p>
          <a:p>
            <a:pPr algn="ctr"/>
            <a:endParaRPr lang="pt-BR" dirty="0"/>
          </a:p>
        </p:txBody>
      </p:sp>
    </p:spTree>
    <p:extLst>
      <p:ext uri="{BB962C8B-B14F-4D97-AF65-F5344CB8AC3E}">
        <p14:creationId xmlns:p14="http://schemas.microsoft.com/office/powerpoint/2010/main" val="418222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2564904"/>
            <a:ext cx="4608513" cy="3533079"/>
          </a:xfrm>
          <a:prstGeom prst="rect">
            <a:avLst/>
          </a:prstGeom>
        </p:spPr>
      </p:pic>
      <p:sp>
        <p:nvSpPr>
          <p:cNvPr id="10" name="Text Box 5"/>
          <p:cNvSpPr txBox="1">
            <a:spLocks noChangeArrowheads="1"/>
          </p:cNvSpPr>
          <p:nvPr/>
        </p:nvSpPr>
        <p:spPr bwMode="auto">
          <a:xfrm>
            <a:off x="1009600" y="6093296"/>
            <a:ext cx="7162800" cy="461665"/>
          </a:xfrm>
          <a:prstGeom prst="rect">
            <a:avLst/>
          </a:prstGeom>
          <a:noFill/>
          <a:ln w="9525">
            <a:noFill/>
            <a:miter lim="800000"/>
            <a:headEnd/>
            <a:tailEnd/>
          </a:ln>
          <a:effectLst/>
        </p:spPr>
        <p:txBody>
          <a:bodyPr>
            <a:spAutoFit/>
          </a:bodyPr>
          <a:lstStyle/>
          <a:p>
            <a:pPr algn="ctr" fontAlgn="base">
              <a:spcBef>
                <a:spcPct val="0"/>
              </a:spcBef>
              <a:spcAft>
                <a:spcPct val="0"/>
              </a:spcAft>
            </a:pPr>
            <a:r>
              <a:rPr lang="pt-BR" sz="2400" b="1" dirty="0" smtClean="0">
                <a:solidFill>
                  <a:schemeClr val="bg1"/>
                </a:solidFill>
                <a:effectLst>
                  <a:outerShdw blurRad="38100" dist="38100" dir="2700000" algn="tl">
                    <a:srgbClr val="000000">
                      <a:alpha val="43137"/>
                    </a:srgbClr>
                  </a:outerShdw>
                </a:effectLst>
              </a:rPr>
              <a:t>O autor de Hebreus acreditou no Dilúvio.</a:t>
            </a:r>
            <a:endParaRPr lang="pt-BR" sz="2400" b="1" dirty="0">
              <a:solidFill>
                <a:schemeClr val="bg1"/>
              </a:solidFill>
              <a:effectLst>
                <a:outerShdw blurRad="38100" dist="38100" dir="2700000" algn="tl">
                  <a:srgbClr val="000000">
                    <a:alpha val="43137"/>
                  </a:srgbClr>
                </a:outerShdw>
              </a:effectLst>
            </a:endParaRPr>
          </a:p>
        </p:txBody>
      </p:sp>
      <p:sp>
        <p:nvSpPr>
          <p:cNvPr id="2" name="Espaço Reservado para Número de Slide 1"/>
          <p:cNvSpPr>
            <a:spLocks noGrp="1"/>
          </p:cNvSpPr>
          <p:nvPr>
            <p:ph type="sldNum" sz="quarter" idx="12"/>
          </p:nvPr>
        </p:nvSpPr>
        <p:spPr/>
        <p:txBody>
          <a:bodyPr/>
          <a:lstStyle/>
          <a:p>
            <a:pPr>
              <a:defRPr/>
            </a:pPr>
            <a:fld id="{A7A97851-DFB9-403A-B46E-6DB59883CC68}" type="slidenum">
              <a:rPr lang="en-US" b="1" smtClean="0">
                <a:solidFill>
                  <a:schemeClr val="bg1"/>
                </a:solidFill>
                <a:effectLst>
                  <a:outerShdw blurRad="38100" dist="38100" dir="2700000" algn="tl">
                    <a:srgbClr val="000000">
                      <a:alpha val="43137"/>
                    </a:srgbClr>
                  </a:outerShdw>
                </a:effectLst>
                <a:latin typeface="+mn-lt"/>
              </a:rPr>
              <a:pPr>
                <a:defRPr/>
              </a:pPr>
              <a:t>24</a:t>
            </a:fld>
            <a:endParaRPr lang="en-US" b="1" dirty="0">
              <a:solidFill>
                <a:schemeClr val="bg1"/>
              </a:solidFill>
              <a:effectLst>
                <a:outerShdw blurRad="38100" dist="38100" dir="2700000" algn="tl">
                  <a:srgbClr val="000000">
                    <a:alpha val="43137"/>
                  </a:srgbClr>
                </a:outerShdw>
              </a:effectLst>
              <a:latin typeface="+mn-lt"/>
            </a:endParaRPr>
          </a:p>
        </p:txBody>
      </p:sp>
      <p:sp>
        <p:nvSpPr>
          <p:cNvPr id="11"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8"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8.	O TESTEMUNHO DO NOVO TESTAMENTO.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
        <p:nvSpPr>
          <p:cNvPr id="9" name="CaixaDeTexto 8"/>
          <p:cNvSpPr txBox="1"/>
          <p:nvPr/>
        </p:nvSpPr>
        <p:spPr>
          <a:xfrm>
            <a:off x="539551" y="2060848"/>
            <a:ext cx="7891953" cy="800219"/>
          </a:xfrm>
          <a:prstGeom prst="rect">
            <a:avLst/>
          </a:prstGeom>
          <a:noFill/>
        </p:spPr>
        <p:txBody>
          <a:bodyPr wrap="square" rtlCol="0">
            <a:spAutoFit/>
          </a:bodyPr>
          <a:lstStyle/>
          <a:p>
            <a:pPr marL="457200" indent="-457200" algn="ctr" fontAlgn="base">
              <a:spcBef>
                <a:spcPct val="0"/>
              </a:spcBef>
              <a:spcAft>
                <a:spcPct val="0"/>
              </a:spcAft>
            </a:pPr>
            <a:r>
              <a:rPr lang="pt-BR" sz="2800" b="1" dirty="0">
                <a:solidFill>
                  <a:schemeClr val="bg1"/>
                </a:solidFill>
              </a:rPr>
              <a:t>Jesus, Hebreus e Pedro. </a:t>
            </a:r>
          </a:p>
          <a:p>
            <a:pPr algn="ctr"/>
            <a:endParaRPr lang="pt-BR" dirty="0"/>
          </a:p>
        </p:txBody>
      </p:sp>
    </p:spTree>
    <p:extLst>
      <p:ext uri="{BB962C8B-B14F-4D97-AF65-F5344CB8AC3E}">
        <p14:creationId xmlns:p14="http://schemas.microsoft.com/office/powerpoint/2010/main" val="9984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7304" y="2255838"/>
            <a:ext cx="4640438" cy="3568514"/>
          </a:xfrm>
          <a:prstGeom prst="rect">
            <a:avLst/>
          </a:prstGeom>
        </p:spPr>
      </p:pic>
      <p:sp>
        <p:nvSpPr>
          <p:cNvPr id="11" name="Text Box 5"/>
          <p:cNvSpPr txBox="1">
            <a:spLocks noChangeArrowheads="1"/>
          </p:cNvSpPr>
          <p:nvPr/>
        </p:nvSpPr>
        <p:spPr bwMode="auto">
          <a:xfrm>
            <a:off x="624364" y="5877272"/>
            <a:ext cx="7895271"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a:solidFill>
                  <a:schemeClr val="bg1"/>
                </a:solidFill>
              </a:rPr>
              <a:t>Pedro afirma que o mundo foi coberto com  água.</a:t>
            </a:r>
          </a:p>
        </p:txBody>
      </p:sp>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2261666"/>
            <a:ext cx="4572145" cy="3505198"/>
          </a:xfrm>
          <a:prstGeom prst="rect">
            <a:avLst/>
          </a:prstGeom>
        </p:spPr>
      </p:pic>
      <p:sp>
        <p:nvSpPr>
          <p:cNvPr id="2" name="Espaço Reservado para Número de Slide 1"/>
          <p:cNvSpPr>
            <a:spLocks noGrp="1"/>
          </p:cNvSpPr>
          <p:nvPr>
            <p:ph type="sldNum" sz="quarter" idx="12"/>
          </p:nvPr>
        </p:nvSpPr>
        <p:spPr>
          <a:xfrm>
            <a:off x="6987480" y="6248400"/>
            <a:ext cx="1905000" cy="457200"/>
          </a:xfrm>
        </p:spPr>
        <p:txBody>
          <a:bodyPr/>
          <a:lstStyle/>
          <a:p>
            <a:pPr>
              <a:defRPr/>
            </a:pPr>
            <a:fld id="{A7A97851-DFB9-403A-B46E-6DB59883CC68}" type="slidenum">
              <a:rPr lang="en-US" b="1" smtClean="0">
                <a:solidFill>
                  <a:schemeClr val="bg1"/>
                </a:solidFill>
                <a:latin typeface="+mn-lt"/>
              </a:rPr>
              <a:pPr>
                <a:defRPr/>
              </a:pPr>
              <a:t>25</a:t>
            </a:fld>
            <a:endParaRPr lang="en-US" b="1" dirty="0">
              <a:solidFill>
                <a:schemeClr val="bg1"/>
              </a:solidFill>
              <a:latin typeface="+mn-lt"/>
            </a:endParaRPr>
          </a:p>
        </p:txBody>
      </p:sp>
      <p:sp>
        <p:nvSpPr>
          <p:cNvPr id="13"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9" name="Rectangle 16"/>
          <p:cNvSpPr>
            <a:spLocks noChangeArrowheads="1"/>
          </p:cNvSpPr>
          <p:nvPr/>
        </p:nvSpPr>
        <p:spPr bwMode="auto">
          <a:xfrm>
            <a:off x="179512" y="1570038"/>
            <a:ext cx="8634288" cy="685800"/>
          </a:xfrm>
          <a:prstGeom prst="rect">
            <a:avLst/>
          </a:prstGeom>
          <a:noFill/>
          <a:ln w="9525">
            <a:noFill/>
            <a:miter lim="800000"/>
            <a:headEnd/>
            <a:tailEnd/>
          </a:ln>
          <a:effectLst/>
        </p:spPr>
        <p:txBody>
          <a:bodyPr/>
          <a:lstStyle/>
          <a:p>
            <a:pPr marL="457200" indent="-457200" fontAlgn="base">
              <a:spcBef>
                <a:spcPct val="0"/>
              </a:spcBef>
              <a:spcAft>
                <a:spcPct val="0"/>
              </a:spcAft>
            </a:pPr>
            <a:r>
              <a:rPr lang="pt-BR" sz="2800" b="1" dirty="0" smtClean="0">
                <a:solidFill>
                  <a:schemeClr val="bg1"/>
                </a:solidFill>
                <a:effectLst>
                  <a:outerShdw blurRad="38100" dist="38100" dir="2700000" algn="tl">
                    <a:srgbClr val="000000"/>
                  </a:outerShdw>
                </a:effectLst>
              </a:rPr>
              <a:t>8.	O TESTEMUNHO DO NOVO TESTAMENTO. </a:t>
            </a:r>
            <a:endParaRPr lang="pt-BR" sz="2800" b="1" dirty="0">
              <a:solidFill>
                <a:srgbClr val="FF0000"/>
              </a:solidFill>
              <a:effectLst>
                <a:outerShdw blurRad="38100" dist="38100" dir="2700000" algn="tl">
                  <a:srgbClr val="000000"/>
                </a:outerShdw>
              </a:effectLst>
            </a:endParaRPr>
          </a:p>
          <a:p>
            <a:pPr marL="514350" indent="-514350" fontAlgn="base">
              <a:lnSpc>
                <a:spcPct val="80000"/>
              </a:lnSpc>
              <a:spcBef>
                <a:spcPct val="20000"/>
              </a:spcBef>
              <a:spcAft>
                <a:spcPct val="0"/>
              </a:spcAft>
              <a:buFont typeface="+mj-lt"/>
              <a:buAutoNum type="arabicPeriod"/>
            </a:pPr>
            <a:endParaRPr lang="pt-BR" sz="2800" b="1" dirty="0">
              <a:solidFill>
                <a:srgbClr val="FF0000"/>
              </a:solidFill>
              <a:effectLst>
                <a:outerShdw blurRad="38100" dist="38100" dir="2700000" algn="tl">
                  <a:srgbClr val="000000"/>
                </a:outerShdw>
              </a:effectLst>
            </a:endParaRPr>
          </a:p>
        </p:txBody>
      </p:sp>
      <p:sp>
        <p:nvSpPr>
          <p:cNvPr id="10" name="CaixaDeTexto 9"/>
          <p:cNvSpPr txBox="1"/>
          <p:nvPr/>
        </p:nvSpPr>
        <p:spPr>
          <a:xfrm>
            <a:off x="539551" y="2060848"/>
            <a:ext cx="7891953" cy="800219"/>
          </a:xfrm>
          <a:prstGeom prst="rect">
            <a:avLst/>
          </a:prstGeom>
          <a:noFill/>
        </p:spPr>
        <p:txBody>
          <a:bodyPr wrap="square" rtlCol="0">
            <a:spAutoFit/>
          </a:bodyPr>
          <a:lstStyle/>
          <a:p>
            <a:pPr marL="457200" indent="-457200" algn="ctr" fontAlgn="base">
              <a:spcBef>
                <a:spcPct val="0"/>
              </a:spcBef>
              <a:spcAft>
                <a:spcPct val="0"/>
              </a:spcAft>
            </a:pPr>
            <a:r>
              <a:rPr lang="pt-BR" sz="2800" b="1" dirty="0">
                <a:solidFill>
                  <a:schemeClr val="bg1"/>
                </a:solidFill>
              </a:rPr>
              <a:t>Jesus, Hebreus e Pedro. </a:t>
            </a:r>
          </a:p>
          <a:p>
            <a:pPr algn="ctr"/>
            <a:endParaRPr lang="pt-BR" dirty="0"/>
          </a:p>
        </p:txBody>
      </p:sp>
    </p:spTree>
    <p:extLst>
      <p:ext uri="{BB962C8B-B14F-4D97-AF65-F5344CB8AC3E}">
        <p14:creationId xmlns:p14="http://schemas.microsoft.com/office/powerpoint/2010/main" val="310061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a:solidFill>
                <a:srgbClr val="FFFFFF"/>
              </a:solidFill>
              <a:latin typeface="Arial" charset="0"/>
            </a:endParaRPr>
          </a:p>
        </p:txBody>
      </p:sp>
      <p:sp>
        <p:nvSpPr>
          <p:cNvPr id="8" name="Rectangle 4"/>
          <p:cNvSpPr>
            <a:spLocks noChangeArrowheads="1"/>
          </p:cNvSpPr>
          <p:nvPr/>
        </p:nvSpPr>
        <p:spPr bwMode="auto">
          <a:xfrm>
            <a:off x="152400" y="1609824"/>
            <a:ext cx="8839200" cy="3835400"/>
          </a:xfrm>
          <a:prstGeom prst="rect">
            <a:avLst/>
          </a:prstGeom>
          <a:noFill/>
          <a:ln w="9525">
            <a:noFill/>
            <a:miter lim="800000"/>
            <a:headEnd/>
            <a:tailEnd/>
          </a:ln>
          <a:effectLst/>
        </p:spPr>
        <p:txBody>
          <a:bodyPr/>
          <a:lstStyle/>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A Duração do Dilúvio. </a:t>
            </a:r>
            <a:r>
              <a:rPr lang="pt-BR" sz="2400" b="1" dirty="0">
                <a:solidFill>
                  <a:schemeClr val="bg1"/>
                </a:solidFill>
              </a:rPr>
              <a:t>01 ano e 11 dias.</a:t>
            </a:r>
          </a:p>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A Profundidade do Dilúvio. </a:t>
            </a:r>
            <a:r>
              <a:rPr lang="pt-BR" sz="2400" b="1" dirty="0">
                <a:solidFill>
                  <a:schemeClr val="bg1"/>
                </a:solidFill>
              </a:rPr>
              <a:t>Houve 6,7 metros acima do monte mais alto.</a:t>
            </a:r>
          </a:p>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O Tamanho da Arca. </a:t>
            </a:r>
            <a:r>
              <a:rPr lang="pt-BR" sz="2400" b="1" dirty="0">
                <a:solidFill>
                  <a:schemeClr val="bg1"/>
                </a:solidFill>
              </a:rPr>
              <a:t>135 metros comprimento, 22,5 metros de largura e 13,5 metros de altura. </a:t>
            </a:r>
          </a:p>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O Propósito do Dilúvio. </a:t>
            </a:r>
            <a:r>
              <a:rPr lang="pt-BR" sz="2400" b="1" dirty="0">
                <a:solidFill>
                  <a:schemeClr val="bg1"/>
                </a:solidFill>
              </a:rPr>
              <a:t>Destruir toda a vida em toda a terra.</a:t>
            </a:r>
          </a:p>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A Necessidade para a  Arca.  </a:t>
            </a:r>
            <a:r>
              <a:rPr lang="pt-BR" sz="2400" b="1" dirty="0">
                <a:solidFill>
                  <a:schemeClr val="bg1"/>
                </a:solidFill>
              </a:rPr>
              <a:t>Preservar a vida.</a:t>
            </a:r>
          </a:p>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O Arco-íris e Sua Promessa. </a:t>
            </a:r>
            <a:r>
              <a:rPr lang="pt-BR" sz="2400" b="1" dirty="0">
                <a:solidFill>
                  <a:schemeClr val="bg1"/>
                </a:solidFill>
              </a:rPr>
              <a:t>Não haverá dilúvio global mais. </a:t>
            </a:r>
          </a:p>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Testemunho do Velho Testamento. </a:t>
            </a:r>
            <a:r>
              <a:rPr lang="pt-BR" sz="2400" b="1" dirty="0">
                <a:solidFill>
                  <a:schemeClr val="bg1"/>
                </a:solidFill>
              </a:rPr>
              <a:t>Jó, Salmos e Isaías. </a:t>
            </a:r>
          </a:p>
          <a:p>
            <a:pPr marL="457200" indent="-457200" fontAlgn="base">
              <a:spcBef>
                <a:spcPct val="0"/>
              </a:spcBef>
              <a:spcAft>
                <a:spcPct val="0"/>
              </a:spcAft>
              <a:buFont typeface="+mj-lt"/>
              <a:buAutoNum type="arabicPeriod"/>
            </a:pPr>
            <a:r>
              <a:rPr lang="pt-BR" sz="2400" b="1" dirty="0">
                <a:solidFill>
                  <a:srgbClr val="FF0000"/>
                </a:solidFill>
                <a:effectLst>
                  <a:outerShdw blurRad="38100" dist="38100" dir="2700000" algn="tl">
                    <a:srgbClr val="000000"/>
                  </a:outerShdw>
                </a:effectLst>
              </a:rPr>
              <a:t>O Testemunho do Novo Testamento. </a:t>
            </a:r>
            <a:r>
              <a:rPr lang="pt-BR" sz="2400" b="1" dirty="0">
                <a:solidFill>
                  <a:schemeClr val="bg1"/>
                </a:solidFill>
              </a:rPr>
              <a:t>Jesus, Hebreus e Pedro. </a:t>
            </a:r>
          </a:p>
          <a:p>
            <a:pPr marL="457200" indent="-457200" fontAlgn="base">
              <a:spcBef>
                <a:spcPct val="0"/>
              </a:spcBef>
              <a:spcAft>
                <a:spcPct val="0"/>
              </a:spcAft>
              <a:buFont typeface="+mj-lt"/>
              <a:buAutoNum type="arabicPeriod"/>
            </a:pPr>
            <a:endParaRPr lang="pt-BR" sz="2400" b="1" dirty="0">
              <a:solidFill>
                <a:srgbClr val="000000"/>
              </a:solidFill>
              <a:effectLst>
                <a:outerShdw blurRad="38100" dist="38100" dir="2700000" algn="tl">
                  <a:srgbClr val="FFFFFF"/>
                </a:outerShdw>
              </a:effectLst>
            </a:endParaRPr>
          </a:p>
        </p:txBody>
      </p:sp>
      <p:sp>
        <p:nvSpPr>
          <p:cNvPr id="2" name="Espaço Reservado para Número de Slide 1"/>
          <p:cNvSpPr>
            <a:spLocks noGrp="1"/>
          </p:cNvSpPr>
          <p:nvPr>
            <p:ph type="sldNum" sz="quarter" idx="12"/>
          </p:nvPr>
        </p:nvSpPr>
        <p:spPr/>
        <p:txBody>
          <a:bodyPr/>
          <a:lstStyle/>
          <a:p>
            <a:pPr>
              <a:defRPr/>
            </a:pPr>
            <a:fld id="{A7A97851-DFB9-403A-B46E-6DB59883CC68}" type="slidenum">
              <a:rPr lang="en-US" smtClean="0">
                <a:solidFill>
                  <a:schemeClr val="bg1"/>
                </a:solidFill>
              </a:rPr>
              <a:pPr>
                <a:defRPr/>
              </a:pPr>
              <a:t>26</a:t>
            </a:fld>
            <a:endParaRPr lang="en-US" dirty="0">
              <a:solidFill>
                <a:schemeClr val="bg1"/>
              </a:solidFill>
            </a:endParaRPr>
          </a:p>
        </p:txBody>
      </p:sp>
      <p:sp>
        <p:nvSpPr>
          <p:cNvPr id="9" name="Rectangle 2"/>
          <p:cNvSpPr>
            <a:spLocks noGrp="1" noChangeArrowheads="1"/>
          </p:cNvSpPr>
          <p:nvPr>
            <p:ph type="title"/>
          </p:nvPr>
        </p:nvSpPr>
        <p:spPr>
          <a:xfrm>
            <a:off x="355600" y="228600"/>
            <a:ext cx="8458200" cy="1143000"/>
          </a:xfrm>
        </p:spPr>
        <p:txBody>
          <a:bodyPr>
            <a:normAutofit fontScale="90000"/>
          </a:bodyPr>
          <a:lstStyle/>
          <a:p>
            <a:r>
              <a:rPr lang="pt-BR" sz="4000" b="1" dirty="0">
                <a:solidFill>
                  <a:srgbClr val="FFC000"/>
                </a:solidFill>
                <a:latin typeface="+mn-lt"/>
              </a:rPr>
              <a:t>8 Razões Bíblicas Para Acreditar Num Dilúvio Universal</a:t>
            </a:r>
          </a:p>
        </p:txBody>
      </p:sp>
    </p:spTree>
    <p:extLst>
      <p:ext uri="{BB962C8B-B14F-4D97-AF65-F5344CB8AC3E}">
        <p14:creationId xmlns:p14="http://schemas.microsoft.com/office/powerpoint/2010/main" val="69093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dissolv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dissolv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dissolv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0" y="1208941"/>
            <a:ext cx="7920880" cy="2554545"/>
          </a:xfrm>
          <a:prstGeom prst="rect">
            <a:avLst/>
          </a:prstGeom>
          <a:noFill/>
        </p:spPr>
        <p:txBody>
          <a:bodyPr wrap="square" lIns="91440" tIns="45720" rIns="91440" bIns="45720">
            <a:spAutoFit/>
          </a:bodyPr>
          <a:lstStyle/>
          <a:p>
            <a:pPr algn="ctr"/>
            <a:r>
              <a:rPr lang="pt-BR"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PROVAS NÃO BÍBLICAS</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2" name="Espaço Reservado para Número de Slide 1"/>
          <p:cNvSpPr>
            <a:spLocks noGrp="1"/>
          </p:cNvSpPr>
          <p:nvPr>
            <p:ph type="sldNum" sz="quarter" idx="12"/>
          </p:nvPr>
        </p:nvSpPr>
        <p:spPr/>
        <p:txBody>
          <a:bodyPr/>
          <a:lstStyle/>
          <a:p>
            <a:pPr>
              <a:defRPr/>
            </a:pPr>
            <a:fld id="{391357EB-D591-4903-B227-5DE7A5222FBA}" type="slidenum">
              <a:rPr lang="en-US" smtClean="0">
                <a:solidFill>
                  <a:srgbClr val="663300"/>
                </a:solidFill>
              </a:rPr>
              <a:pPr>
                <a:defRPr/>
              </a:pPr>
              <a:t>27</a:t>
            </a:fld>
            <a:endParaRPr lang="en-US" dirty="0">
              <a:solidFill>
                <a:srgbClr val="663300"/>
              </a:solidFill>
            </a:endParaRPr>
          </a:p>
        </p:txBody>
      </p:sp>
    </p:spTree>
    <p:extLst>
      <p:ext uri="{BB962C8B-B14F-4D97-AF65-F5344CB8AC3E}">
        <p14:creationId xmlns:p14="http://schemas.microsoft.com/office/powerpoint/2010/main" val="1967136428"/>
      </p:ext>
    </p:extLst>
  </p:cSld>
  <p:clrMapOvr>
    <a:masterClrMapping/>
  </p:clrMapOvr>
  <p:transition advClick="0">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1520" y="1620083"/>
            <a:ext cx="8640960" cy="3539430"/>
          </a:xfrm>
          <a:prstGeom prst="rect">
            <a:avLst/>
          </a:prstGeom>
          <a:noFill/>
        </p:spPr>
        <p:txBody>
          <a:bodyPr wrap="square" lIns="91440" tIns="45720" rIns="91440" bIns="45720">
            <a:spAutoFit/>
          </a:bodyPr>
          <a:lstStyle/>
          <a:p>
            <a:pPr marL="514350" indent="-514350">
              <a:buFont typeface="+mj-lt"/>
              <a:buAutoNum type="arabicPeriod"/>
            </a:pPr>
            <a:r>
              <a:rPr lang="pt-BR" sz="2800" b="1" kern="0" dirty="0">
                <a:ln w="1905"/>
                <a:solidFill>
                  <a:srgbClr val="FFFFFF"/>
                </a:solidFill>
                <a:effectLst>
                  <a:outerShdw blurRad="38100" dist="38100" dir="2700000" algn="tl">
                    <a:srgbClr val="000000">
                      <a:alpha val="43137"/>
                    </a:srgbClr>
                  </a:outerShdw>
                </a:effectLst>
              </a:rPr>
              <a:t>Distribuição mundial de lendas do Dilúvio.</a:t>
            </a:r>
          </a:p>
          <a:p>
            <a:pPr marL="514350" indent="-514350">
              <a:buFont typeface="+mj-lt"/>
              <a:buAutoNum type="arabicPeriod"/>
            </a:pPr>
            <a:endParaRPr lang="pt-BR" sz="2800" b="1" kern="0" dirty="0">
              <a:ln w="1905"/>
              <a:solidFill>
                <a:srgbClr val="FFFFFF"/>
              </a:solidFill>
              <a:effectLst>
                <a:outerShdw blurRad="38100" dist="38100" dir="2700000" algn="tl">
                  <a:srgbClr val="000000">
                    <a:alpha val="43137"/>
                  </a:srgbClr>
                </a:outerShdw>
              </a:effectLst>
            </a:endParaRPr>
          </a:p>
          <a:p>
            <a:pPr marL="514350" indent="-514350">
              <a:buFont typeface="+mj-lt"/>
              <a:buAutoNum type="arabicPeriod"/>
            </a:pPr>
            <a:r>
              <a:rPr lang="pt-BR" sz="2800" b="1" kern="0" dirty="0">
                <a:ln w="1905"/>
                <a:solidFill>
                  <a:srgbClr val="FFFFFF"/>
                </a:solidFill>
                <a:effectLst>
                  <a:outerShdw blurRad="38100" dist="38100" dir="2700000" algn="tl">
                    <a:srgbClr val="000000">
                      <a:alpha val="43137"/>
                    </a:srgbClr>
                  </a:outerShdw>
                </a:effectLst>
              </a:rPr>
              <a:t>Convergência das estatísticas de crescimento da população com a data do Dilúvio.</a:t>
            </a:r>
          </a:p>
          <a:p>
            <a:pPr marL="514350" indent="-514350"/>
            <a:r>
              <a:rPr lang="pt-BR" sz="2800" b="1" kern="0" dirty="0">
                <a:ln w="1905"/>
                <a:solidFill>
                  <a:srgbClr val="FFFFFF"/>
                </a:solidFill>
                <a:effectLst>
                  <a:outerShdw blurRad="38100" dist="38100" dir="2700000" algn="tl">
                    <a:srgbClr val="000000">
                      <a:alpha val="43137"/>
                    </a:srgbClr>
                  </a:outerShdw>
                </a:effectLst>
              </a:rPr>
              <a:t> </a:t>
            </a:r>
          </a:p>
          <a:p>
            <a:pPr marL="514350" indent="-514350">
              <a:buFont typeface="+mj-lt"/>
              <a:buAutoNum type="arabicPeriod" startAt="3"/>
            </a:pPr>
            <a:r>
              <a:rPr lang="pt-BR" sz="2800" b="1" kern="0" dirty="0">
                <a:ln w="1905"/>
                <a:solidFill>
                  <a:srgbClr val="FFFFFF"/>
                </a:solidFill>
                <a:effectLst>
                  <a:outerShdw blurRad="38100" dist="38100" dir="2700000" algn="tl">
                    <a:srgbClr val="000000">
                      <a:alpha val="43137"/>
                    </a:srgbClr>
                  </a:outerShdw>
                </a:effectLst>
              </a:rPr>
              <a:t>Datação dos mais antigos seres vivos concorda com a data do Dilúvio. </a:t>
            </a:r>
          </a:p>
          <a:p>
            <a:pPr marL="514350" indent="-514350"/>
            <a:r>
              <a:rPr lang="pt-BR" sz="2800" b="1" kern="0" dirty="0">
                <a:ln w="1905"/>
                <a:solidFill>
                  <a:srgbClr val="FFFFFF"/>
                </a:solidFill>
                <a:effectLst>
                  <a:outerShdw blurRad="38100" dist="38100" dir="2700000" algn="tl">
                    <a:srgbClr val="000000">
                      <a:alpha val="43137"/>
                    </a:srgbClr>
                  </a:outerShdw>
                </a:effectLst>
              </a:rPr>
              <a:t> </a:t>
            </a:r>
          </a:p>
        </p:txBody>
      </p:sp>
      <p:sp>
        <p:nvSpPr>
          <p:cNvPr id="6" name="Rectangle 5"/>
          <p:cNvSpPr/>
          <p:nvPr/>
        </p:nvSpPr>
        <p:spPr>
          <a:xfrm>
            <a:off x="323528" y="188640"/>
            <a:ext cx="7992888" cy="1200329"/>
          </a:xfrm>
          <a:prstGeom prst="rect">
            <a:avLst/>
          </a:prstGeom>
          <a:noFill/>
        </p:spPr>
        <p:txBody>
          <a:bodyPr wrap="square" lIns="91440" tIns="45720" rIns="91440" bIns="45720">
            <a:spAutoFit/>
          </a:bodyPr>
          <a:lstStyle/>
          <a:p>
            <a:pPr algn="ctr"/>
            <a:r>
              <a:rPr lang="pt-BR" sz="3600" b="1" kern="0" dirty="0" smtClean="0">
                <a:ln w="1905"/>
                <a:solidFill>
                  <a:srgbClr val="FFFFFF"/>
                </a:solidFill>
                <a:effectLst>
                  <a:innerShdw blurRad="69850" dist="43180" dir="5400000">
                    <a:srgbClr val="000000">
                      <a:alpha val="65000"/>
                    </a:srgbClr>
                  </a:innerShdw>
                </a:effectLst>
              </a:rPr>
              <a:t>PROVAS </a:t>
            </a:r>
            <a:r>
              <a:rPr lang="pt-BR" sz="3600" b="1" kern="0" dirty="0">
                <a:ln w="1905"/>
                <a:solidFill>
                  <a:srgbClr val="FFFFFF"/>
                </a:solidFill>
                <a:effectLst>
                  <a:innerShdw blurRad="69850" dist="43180" dir="5400000">
                    <a:srgbClr val="000000">
                      <a:alpha val="65000"/>
                    </a:srgbClr>
                  </a:innerShdw>
                </a:effectLst>
              </a:rPr>
              <a:t>NÃO BÍBLICAS PARA UM DILÚVIO GLOBAL </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pPr>
                <a:defRPr/>
              </a:pPr>
              <a:t>28</a:t>
            </a:fld>
            <a:endParaRPr lang="en-US" dirty="0"/>
          </a:p>
        </p:txBody>
      </p:sp>
    </p:spTree>
    <p:extLst>
      <p:ext uri="{BB962C8B-B14F-4D97-AF65-F5344CB8AC3E}">
        <p14:creationId xmlns:p14="http://schemas.microsoft.com/office/powerpoint/2010/main" val="147610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29</a:t>
            </a:fld>
            <a:endParaRPr lang="en-US" dirty="0">
              <a:solidFill>
                <a:srgbClr val="663300"/>
              </a:solidFill>
            </a:endParaRPr>
          </a:p>
        </p:txBody>
      </p:sp>
      <p:sp>
        <p:nvSpPr>
          <p:cNvPr id="7" name="Content Placeholder 4"/>
          <p:cNvSpPr>
            <a:spLocks noGrp="1"/>
          </p:cNvSpPr>
          <p:nvPr>
            <p:ph idx="1"/>
          </p:nvPr>
        </p:nvSpPr>
        <p:spPr>
          <a:xfrm>
            <a:off x="354524" y="1071978"/>
            <a:ext cx="8363272" cy="1132886"/>
          </a:xfrm>
        </p:spPr>
        <p:txBody>
          <a:bodyPr>
            <a:normAutofit lnSpcReduction="10000"/>
          </a:bodyPr>
          <a:lstStyle/>
          <a:p>
            <a:pPr marL="0" marR="0" algn="ctr">
              <a:lnSpc>
                <a:spcPct val="115000"/>
              </a:lnSpc>
              <a:spcBef>
                <a:spcPts val="0"/>
              </a:spcBef>
              <a:spcAft>
                <a:spcPts val="1000"/>
              </a:spcAft>
              <a:buNone/>
            </a:pPr>
            <a:r>
              <a:rPr lang="pt-BR" sz="2800" dirty="0">
                <a:solidFill>
                  <a:schemeClr val="bg1"/>
                </a:solidFill>
                <a:ea typeface="Calibri"/>
                <a:cs typeface="Times New Roman"/>
              </a:rPr>
              <a:t>Lendas do Dilúvio estão em todos os 5 continentes e nas ilhas do Pacifico provam sua autenticidade.</a:t>
            </a:r>
            <a:endParaRPr lang="en-US" sz="2800" dirty="0">
              <a:solidFill>
                <a:schemeClr val="bg1"/>
              </a:solidFill>
              <a:ea typeface="Calibri"/>
              <a:cs typeface="Times New Roman"/>
            </a:endParaRPr>
          </a:p>
          <a:p>
            <a:pPr algn="ctr"/>
            <a:endParaRPr lang="pt-BR" sz="2800" dirty="0">
              <a:solidFill>
                <a:schemeClr val="bg1"/>
              </a:solidFill>
            </a:endParaRPr>
          </a:p>
        </p:txBody>
      </p:sp>
      <p:pic>
        <p:nvPicPr>
          <p:cNvPr id="8" name="Picture 7" descr="09_1_shea_p_g2.gif"/>
          <p:cNvPicPr>
            <a:picLocks noChangeAspect="1"/>
          </p:cNvPicPr>
          <p:nvPr/>
        </p:nvPicPr>
        <p:blipFill>
          <a:blip r:embed="rId3" cstate="print"/>
          <a:stretch>
            <a:fillRect/>
          </a:stretch>
        </p:blipFill>
        <p:spPr>
          <a:xfrm>
            <a:off x="1475656" y="2626976"/>
            <a:ext cx="6168806" cy="4231023"/>
          </a:xfrm>
          <a:prstGeom prst="rect">
            <a:avLst/>
          </a:prstGeom>
        </p:spPr>
      </p:pic>
      <p:sp>
        <p:nvSpPr>
          <p:cNvPr id="10" name="TextBox 9"/>
          <p:cNvSpPr txBox="1"/>
          <p:nvPr/>
        </p:nvSpPr>
        <p:spPr>
          <a:xfrm>
            <a:off x="1547664" y="5922130"/>
            <a:ext cx="6048672" cy="923330"/>
          </a:xfrm>
          <a:prstGeom prst="rect">
            <a:avLst/>
          </a:prstGeom>
          <a:solidFill>
            <a:schemeClr val="bg1"/>
          </a:solidFill>
        </p:spPr>
        <p:txBody>
          <a:bodyPr wrap="square" rtlCol="0">
            <a:spAutoFit/>
          </a:bodyPr>
          <a:lstStyle/>
          <a:p>
            <a:pPr algn="ctr"/>
            <a:r>
              <a:rPr lang="pt-BR" b="1" dirty="0">
                <a:solidFill>
                  <a:srgbClr val="000000"/>
                </a:solidFill>
              </a:rPr>
              <a:t>A distribuição parcial pelo mundo de lendas do Dilúvio; cada ponto representa uma versão local.</a:t>
            </a:r>
          </a:p>
          <a:p>
            <a:pPr algn="ctr"/>
            <a:endParaRPr lang="pt-BR" b="1" dirty="0">
              <a:solidFill>
                <a:srgbClr val="000000"/>
              </a:solidFill>
            </a:endParaRPr>
          </a:p>
        </p:txBody>
      </p:sp>
    </p:spTree>
    <p:extLst>
      <p:ext uri="{BB962C8B-B14F-4D97-AF65-F5344CB8AC3E}">
        <p14:creationId xmlns:p14="http://schemas.microsoft.com/office/powerpoint/2010/main" val="3025177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pPr>
              <a:defRPr/>
            </a:pPr>
            <a:fld id="{C8D25248-63F1-4BE8-A60B-798FB5632D0F}" type="slidenum">
              <a:rPr lang="en-US" smtClean="0"/>
              <a:pPr>
                <a:defRPr/>
              </a:pPr>
              <a:t>3</a:t>
            </a:fld>
            <a:endParaRPr lang="en-US" dirty="0"/>
          </a:p>
        </p:txBody>
      </p:sp>
      <p:pic>
        <p:nvPicPr>
          <p:cNvPr id="2050" name="Picture 2" descr="https://desviantes.blob.core.windows.net/desviantes/media/uploads/dae4345900ca057b5fef78260b980b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9182100" cy="688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06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30</a:t>
            </a:fld>
            <a:endParaRPr lang="en-US" dirty="0">
              <a:solidFill>
                <a:srgbClr val="663300"/>
              </a:solidFill>
            </a:endParaRPr>
          </a:p>
        </p:txBody>
      </p:sp>
      <p:pic>
        <p:nvPicPr>
          <p:cNvPr id="7" name="Picture 6" descr="lendas"/>
          <p:cNvPicPr>
            <a:picLocks noChangeAspect="1" noChangeArrowheads="1"/>
          </p:cNvPicPr>
          <p:nvPr/>
        </p:nvPicPr>
        <p:blipFill>
          <a:blip r:embed="rId3" cstate="print">
            <a:clrChange>
              <a:clrFrom>
                <a:srgbClr val="0072E4"/>
              </a:clrFrom>
              <a:clrTo>
                <a:srgbClr val="0072E4">
                  <a:alpha val="0"/>
                </a:srgbClr>
              </a:clrTo>
            </a:clrChange>
          </a:blip>
          <a:srcRect/>
          <a:stretch>
            <a:fillRect/>
          </a:stretch>
        </p:blipFill>
        <p:spPr bwMode="auto">
          <a:xfrm>
            <a:off x="-124018" y="742759"/>
            <a:ext cx="9505056" cy="6502665"/>
          </a:xfrm>
          <a:prstGeom prst="rect">
            <a:avLst/>
          </a:prstGeom>
          <a:noFill/>
        </p:spPr>
      </p:pic>
    </p:spTree>
    <p:extLst>
      <p:ext uri="{BB962C8B-B14F-4D97-AF65-F5344CB8AC3E}">
        <p14:creationId xmlns:p14="http://schemas.microsoft.com/office/powerpoint/2010/main" val="2263297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31</a:t>
            </a:fld>
            <a:endParaRPr lang="en-US" dirty="0">
              <a:solidFill>
                <a:srgbClr val="663300"/>
              </a:solidFill>
            </a:endParaRPr>
          </a:p>
        </p:txBody>
      </p:sp>
      <p:sp>
        <p:nvSpPr>
          <p:cNvPr id="10" name="Content Placeholder 2"/>
          <p:cNvSpPr>
            <a:spLocks noGrp="1"/>
          </p:cNvSpPr>
          <p:nvPr>
            <p:ph idx="1"/>
          </p:nvPr>
        </p:nvSpPr>
        <p:spPr>
          <a:xfrm>
            <a:off x="323528" y="1844824"/>
            <a:ext cx="8496944" cy="4540250"/>
          </a:xfrm>
        </p:spPr>
        <p:txBody>
          <a:bodyPr/>
          <a:lstStyle/>
          <a:p>
            <a:pPr marL="0" indent="0">
              <a:buNone/>
            </a:pPr>
            <a:r>
              <a:rPr lang="pt-BR" sz="2800" dirty="0">
                <a:solidFill>
                  <a:schemeClr val="bg1"/>
                </a:solidFill>
              </a:rPr>
              <a:t>James Perloff notou:</a:t>
            </a:r>
          </a:p>
          <a:p>
            <a:pPr marL="0" indent="0">
              <a:buNone/>
            </a:pPr>
            <a:endParaRPr lang="pt-BR" sz="800" dirty="0">
              <a:solidFill>
                <a:schemeClr val="bg1"/>
              </a:solidFill>
            </a:endParaRPr>
          </a:p>
          <a:p>
            <a:r>
              <a:rPr lang="pt-BR" sz="2800" dirty="0">
                <a:solidFill>
                  <a:schemeClr val="bg1"/>
                </a:solidFill>
              </a:rPr>
              <a:t>Em </a:t>
            </a:r>
            <a:r>
              <a:rPr lang="pt-BR" sz="2800" b="1" dirty="0">
                <a:solidFill>
                  <a:schemeClr val="bg1"/>
                </a:solidFill>
              </a:rPr>
              <a:t>95%</a:t>
            </a:r>
            <a:r>
              <a:rPr lang="pt-BR" sz="2800" dirty="0">
                <a:solidFill>
                  <a:schemeClr val="bg1"/>
                </a:solidFill>
              </a:rPr>
              <a:t> das mais de 200 lendas de dilúvios, o mesmo foi global (em toda a Terra): </a:t>
            </a:r>
          </a:p>
          <a:p>
            <a:r>
              <a:rPr lang="pt-BR" sz="2800" dirty="0">
                <a:solidFill>
                  <a:schemeClr val="bg1"/>
                </a:solidFill>
              </a:rPr>
              <a:t>Em</a:t>
            </a:r>
            <a:r>
              <a:rPr lang="pt-BR" sz="2800" b="1" dirty="0">
                <a:solidFill>
                  <a:schemeClr val="bg1"/>
                </a:solidFill>
              </a:rPr>
              <a:t> 88%</a:t>
            </a:r>
            <a:r>
              <a:rPr lang="pt-BR" sz="2800" dirty="0">
                <a:solidFill>
                  <a:schemeClr val="bg1"/>
                </a:solidFill>
              </a:rPr>
              <a:t>, uma certa família foi favorecida;</a:t>
            </a:r>
          </a:p>
          <a:p>
            <a:r>
              <a:rPr lang="pt-BR" sz="2800" dirty="0">
                <a:solidFill>
                  <a:schemeClr val="bg1"/>
                </a:solidFill>
              </a:rPr>
              <a:t>Em</a:t>
            </a:r>
            <a:r>
              <a:rPr lang="pt-BR" sz="2800" b="1" dirty="0">
                <a:solidFill>
                  <a:schemeClr val="bg1"/>
                </a:solidFill>
              </a:rPr>
              <a:t> 70%</a:t>
            </a:r>
            <a:r>
              <a:rPr lang="pt-BR" sz="2800" dirty="0">
                <a:solidFill>
                  <a:schemeClr val="bg1"/>
                </a:solidFill>
              </a:rPr>
              <a:t>, a sobrevivência da espécie humana foi garantida por um barco;</a:t>
            </a:r>
          </a:p>
          <a:p>
            <a:r>
              <a:rPr lang="pt-BR" sz="2800" dirty="0">
                <a:solidFill>
                  <a:schemeClr val="bg1"/>
                </a:solidFill>
              </a:rPr>
              <a:t>Em </a:t>
            </a:r>
            <a:r>
              <a:rPr lang="pt-BR" sz="2800" b="1" dirty="0">
                <a:solidFill>
                  <a:schemeClr val="bg1"/>
                </a:solidFill>
              </a:rPr>
              <a:t>67%</a:t>
            </a:r>
            <a:r>
              <a:rPr lang="pt-BR" sz="2800" dirty="0">
                <a:solidFill>
                  <a:schemeClr val="bg1"/>
                </a:solidFill>
              </a:rPr>
              <a:t>, os animais foram também salvos;</a:t>
            </a:r>
          </a:p>
          <a:p>
            <a:r>
              <a:rPr lang="pt-BR" sz="2800" dirty="0">
                <a:solidFill>
                  <a:schemeClr val="bg1"/>
                </a:solidFill>
              </a:rPr>
              <a:t>Em </a:t>
            </a:r>
            <a:r>
              <a:rPr lang="pt-BR" sz="2800" b="1" dirty="0">
                <a:solidFill>
                  <a:schemeClr val="bg1"/>
                </a:solidFill>
              </a:rPr>
              <a:t>66%</a:t>
            </a:r>
            <a:r>
              <a:rPr lang="pt-BR" sz="2800" dirty="0">
                <a:solidFill>
                  <a:schemeClr val="bg1"/>
                </a:solidFill>
              </a:rPr>
              <a:t>, o dilúvio foi consequência da maldade do homem e os sobreviventes foram avisados;</a:t>
            </a:r>
          </a:p>
        </p:txBody>
      </p:sp>
      <p:sp>
        <p:nvSpPr>
          <p:cNvPr id="11" name="Content Placeholder 2"/>
          <p:cNvSpPr txBox="1">
            <a:spLocks/>
          </p:cNvSpPr>
          <p:nvPr/>
        </p:nvSpPr>
        <p:spPr bwMode="auto">
          <a:xfrm>
            <a:off x="251520" y="1052736"/>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chemeClr val="bg1"/>
                </a:solidFill>
                <a:effectLst/>
                <a:uLnTx/>
                <a:uFillTx/>
                <a:latin typeface="+mn-lt"/>
                <a:ea typeface="+mn-ea"/>
                <a:cs typeface="+mn-cs"/>
              </a:rPr>
              <a:t>Surpreendentes Similaridades</a:t>
            </a:r>
          </a:p>
        </p:txBody>
      </p:sp>
    </p:spTree>
    <p:extLst>
      <p:ext uri="{BB962C8B-B14F-4D97-AF65-F5344CB8AC3E}">
        <p14:creationId xmlns:p14="http://schemas.microsoft.com/office/powerpoint/2010/main" val="34423871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32</a:t>
            </a:fld>
            <a:endParaRPr lang="en-US" dirty="0">
              <a:solidFill>
                <a:srgbClr val="663300"/>
              </a:solidFill>
            </a:endParaRPr>
          </a:p>
        </p:txBody>
      </p:sp>
      <p:sp>
        <p:nvSpPr>
          <p:cNvPr id="10" name="Content Placeholder 2"/>
          <p:cNvSpPr>
            <a:spLocks noGrp="1"/>
          </p:cNvSpPr>
          <p:nvPr>
            <p:ph idx="1"/>
          </p:nvPr>
        </p:nvSpPr>
        <p:spPr>
          <a:xfrm>
            <a:off x="323528" y="1844824"/>
            <a:ext cx="8496944" cy="4540250"/>
          </a:xfrm>
        </p:spPr>
        <p:txBody>
          <a:bodyPr/>
          <a:lstStyle/>
          <a:p>
            <a:pPr marL="0" indent="0">
              <a:buNone/>
            </a:pPr>
            <a:r>
              <a:rPr lang="pt-BR" sz="2800" dirty="0">
                <a:solidFill>
                  <a:schemeClr val="bg1"/>
                </a:solidFill>
              </a:rPr>
              <a:t>James Perloff notou:</a:t>
            </a:r>
          </a:p>
          <a:p>
            <a:pPr marL="0" indent="0">
              <a:buNone/>
            </a:pPr>
            <a:endParaRPr lang="pt-BR" sz="800" dirty="0">
              <a:solidFill>
                <a:schemeClr val="bg1"/>
              </a:solidFill>
            </a:endParaRPr>
          </a:p>
          <a:p>
            <a:r>
              <a:rPr lang="pt-BR" sz="2800" dirty="0">
                <a:solidFill>
                  <a:schemeClr val="bg1"/>
                </a:solidFill>
              </a:rPr>
              <a:t>Em 57%, no final do Dilúvio eles encontravam-se numa montanha;</a:t>
            </a:r>
          </a:p>
          <a:p>
            <a:r>
              <a:rPr lang="pt-BR" sz="2800" dirty="0">
                <a:solidFill>
                  <a:schemeClr val="bg1"/>
                </a:solidFill>
              </a:rPr>
              <a:t>Em 35%, pássaros foram enviados do barco;</a:t>
            </a:r>
          </a:p>
          <a:p>
            <a:r>
              <a:rPr lang="pt-BR" sz="2800" dirty="0">
                <a:solidFill>
                  <a:schemeClr val="bg1"/>
                </a:solidFill>
              </a:rPr>
              <a:t>Em 9% das histórias em torno do Dilúvio, exatamente 8 pessoas foram poupadas.</a:t>
            </a:r>
            <a:br>
              <a:rPr lang="pt-BR" sz="2800" dirty="0">
                <a:solidFill>
                  <a:schemeClr val="bg1"/>
                </a:solidFill>
              </a:rPr>
            </a:br>
            <a:endParaRPr lang="pt-BR" sz="2800" dirty="0">
              <a:solidFill>
                <a:schemeClr val="bg1"/>
              </a:solidFill>
            </a:endParaRPr>
          </a:p>
        </p:txBody>
      </p:sp>
      <p:sp>
        <p:nvSpPr>
          <p:cNvPr id="11" name="Content Placeholder 2"/>
          <p:cNvSpPr txBox="1">
            <a:spLocks/>
          </p:cNvSpPr>
          <p:nvPr/>
        </p:nvSpPr>
        <p:spPr bwMode="auto">
          <a:xfrm>
            <a:off x="251520" y="1052736"/>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chemeClr val="bg1"/>
                </a:solidFill>
                <a:effectLst/>
                <a:uLnTx/>
                <a:uFillTx/>
                <a:latin typeface="+mn-lt"/>
                <a:ea typeface="+mn-ea"/>
                <a:cs typeface="+mn-cs"/>
              </a:rPr>
              <a:t>Surpreendentes Similaridades</a:t>
            </a:r>
          </a:p>
        </p:txBody>
      </p:sp>
      <p:pic>
        <p:nvPicPr>
          <p:cNvPr id="7" name="Picture 2" descr="http://ecx.images-amazon.com/images/I/41SvailmTVL._SY344_BO1,204,203,200_.jpg"/>
          <p:cNvPicPr>
            <a:picLocks noChangeAspect="1" noChangeArrowheads="1"/>
          </p:cNvPicPr>
          <p:nvPr/>
        </p:nvPicPr>
        <p:blipFill>
          <a:blip r:embed="rId3" cstate="print"/>
          <a:srcRect/>
          <a:stretch>
            <a:fillRect/>
          </a:stretch>
        </p:blipFill>
        <p:spPr bwMode="auto">
          <a:xfrm>
            <a:off x="7452320" y="5002509"/>
            <a:ext cx="1222693" cy="1855491"/>
          </a:xfrm>
          <a:prstGeom prst="rect">
            <a:avLst/>
          </a:prstGeom>
          <a:noFill/>
        </p:spPr>
      </p:pic>
      <p:sp>
        <p:nvSpPr>
          <p:cNvPr id="8" name="TextBox 7"/>
          <p:cNvSpPr txBox="1"/>
          <p:nvPr/>
        </p:nvSpPr>
        <p:spPr>
          <a:xfrm>
            <a:off x="827584" y="5373216"/>
            <a:ext cx="6192688" cy="1200329"/>
          </a:xfrm>
          <a:prstGeom prst="rect">
            <a:avLst/>
          </a:prstGeom>
          <a:noFill/>
        </p:spPr>
        <p:txBody>
          <a:bodyPr wrap="square" rtlCol="0">
            <a:spAutoFit/>
          </a:bodyPr>
          <a:lstStyle/>
          <a:p>
            <a:r>
              <a:rPr lang="pt-BR" b="1" dirty="0">
                <a:solidFill>
                  <a:schemeClr val="bg1"/>
                </a:solidFill>
              </a:rPr>
              <a:t>Perloff, James </a:t>
            </a:r>
            <a:r>
              <a:rPr lang="pt-BR" b="1" i="1" dirty="0">
                <a:solidFill>
                  <a:schemeClr val="bg1"/>
                </a:solidFill>
              </a:rPr>
              <a:t>Tornado in a Junkyard: The Relentless Myth of Darwinism</a:t>
            </a:r>
            <a:r>
              <a:rPr lang="pt-BR" b="1" dirty="0">
                <a:solidFill>
                  <a:schemeClr val="bg1"/>
                </a:solidFill>
              </a:rPr>
              <a:t> (Arlington, MA: Refuge Books), (1999),  p. 168.</a:t>
            </a:r>
          </a:p>
          <a:p>
            <a:endParaRPr lang="pt-BR" b="1" dirty="0">
              <a:solidFill>
                <a:schemeClr val="bg1"/>
              </a:solidFill>
            </a:endParaRPr>
          </a:p>
        </p:txBody>
      </p:sp>
    </p:spTree>
    <p:extLst>
      <p:ext uri="{BB962C8B-B14F-4D97-AF65-F5344CB8AC3E}">
        <p14:creationId xmlns:p14="http://schemas.microsoft.com/office/powerpoint/2010/main" val="3367810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chemeClr val="bg1"/>
                </a:solidFill>
                <a:latin typeface="+mn-lt"/>
              </a:rPr>
              <a:pPr>
                <a:defRPr/>
              </a:pPr>
              <a:t>33</a:t>
            </a:fld>
            <a:endParaRPr lang="en-US" dirty="0">
              <a:solidFill>
                <a:schemeClr val="bg1"/>
              </a:solidFill>
              <a:latin typeface="+mn-lt"/>
            </a:endParaRPr>
          </a:p>
        </p:txBody>
      </p:sp>
      <p:sp>
        <p:nvSpPr>
          <p:cNvPr id="7" name="Content Placeholder 2"/>
          <p:cNvSpPr>
            <a:spLocks noGrp="1"/>
          </p:cNvSpPr>
          <p:nvPr>
            <p:ph idx="1"/>
          </p:nvPr>
        </p:nvSpPr>
        <p:spPr>
          <a:xfrm>
            <a:off x="251520" y="1913086"/>
            <a:ext cx="8892480" cy="4540250"/>
          </a:xfrm>
        </p:spPr>
        <p:txBody>
          <a:bodyPr/>
          <a:lstStyle/>
          <a:p>
            <a:pPr marL="0" indent="0">
              <a:buNone/>
            </a:pPr>
            <a:r>
              <a:rPr lang="pt-BR" sz="2800" dirty="0">
                <a:solidFill>
                  <a:schemeClr val="bg1"/>
                </a:solidFill>
              </a:rPr>
              <a:t>O que podemos concluir dessas muitas lendas do Dilúvio? Embora difiram muito nos pormenores, elas têm aspectos em comum. Estes apontam para uma origem única num gigantesco e nunca esquecido cataclismo. Apesar de vívidas variações ao longo dos séculos, seu tema subjacente é como um fio que as vincula a um único grande acontecimento — o Dilúvio global narrado no simples e não fantasiado relato bíblico. </a:t>
            </a:r>
          </a:p>
        </p:txBody>
      </p:sp>
      <p:sp>
        <p:nvSpPr>
          <p:cNvPr id="8" name="Content Placeholder 2"/>
          <p:cNvSpPr txBox="1">
            <a:spLocks/>
          </p:cNvSpPr>
          <p:nvPr/>
        </p:nvSpPr>
        <p:spPr bwMode="auto">
          <a:xfrm>
            <a:off x="251520" y="1052736"/>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kern="0" noProof="0" dirty="0">
                <a:solidFill>
                  <a:schemeClr val="bg1"/>
                </a:solidFill>
                <a:latin typeface="Arial Black" pitchFamily="34" charset="0"/>
              </a:rPr>
              <a:t>O Significado destas Lendas do Dilúvio</a:t>
            </a:r>
            <a:endParaRPr kumimoji="0" lang="pt-BR" sz="2800" b="1" i="0" u="none" strike="noStrike" kern="0" cap="none" spc="0" normalizeH="0" baseline="0" noProof="0" dirty="0">
              <a:ln>
                <a:noFill/>
              </a:ln>
              <a:solidFill>
                <a:schemeClr val="bg1"/>
              </a:solidFill>
              <a:effectLst/>
              <a:uLnTx/>
              <a:uFillTx/>
              <a:latin typeface="Arial Black" pitchFamily="34" charset="0"/>
            </a:endParaRPr>
          </a:p>
        </p:txBody>
      </p:sp>
    </p:spTree>
    <p:extLst>
      <p:ext uri="{BB962C8B-B14F-4D97-AF65-F5344CB8AC3E}">
        <p14:creationId xmlns:p14="http://schemas.microsoft.com/office/powerpoint/2010/main" val="4271671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chemeClr val="bg1"/>
                </a:solidFill>
                <a:latin typeface="+mn-lt"/>
              </a:rPr>
              <a:pPr>
                <a:defRPr/>
              </a:pPr>
              <a:t>34</a:t>
            </a:fld>
            <a:endParaRPr lang="en-US" dirty="0">
              <a:solidFill>
                <a:schemeClr val="bg1"/>
              </a:solidFill>
              <a:latin typeface="+mn-lt"/>
            </a:endParaRPr>
          </a:p>
        </p:txBody>
      </p:sp>
      <p:sp>
        <p:nvSpPr>
          <p:cNvPr id="8" name="Content Placeholder 2"/>
          <p:cNvSpPr txBox="1">
            <a:spLocks/>
          </p:cNvSpPr>
          <p:nvPr/>
        </p:nvSpPr>
        <p:spPr bwMode="auto">
          <a:xfrm>
            <a:off x="251520" y="1052736"/>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kern="0" noProof="0" dirty="0">
                <a:solidFill>
                  <a:schemeClr val="bg1"/>
                </a:solidFill>
                <a:latin typeface="Arial Black" pitchFamily="34" charset="0"/>
              </a:rPr>
              <a:t>O Significado destas Lendas do Dilúvio</a:t>
            </a:r>
            <a:endParaRPr kumimoji="0" lang="pt-BR" sz="2800" b="1" i="0" u="none" strike="noStrike" kern="0" cap="none" spc="0" normalizeH="0" baseline="0" noProof="0" dirty="0">
              <a:ln>
                <a:noFill/>
              </a:ln>
              <a:solidFill>
                <a:schemeClr val="bg1"/>
              </a:solidFill>
              <a:effectLst/>
              <a:uLnTx/>
              <a:uFillTx/>
              <a:latin typeface="Arial Black" pitchFamily="34" charset="0"/>
            </a:endParaRPr>
          </a:p>
        </p:txBody>
      </p:sp>
      <p:sp>
        <p:nvSpPr>
          <p:cNvPr id="10" name="Content Placeholder 2"/>
          <p:cNvSpPr>
            <a:spLocks noGrp="1"/>
          </p:cNvSpPr>
          <p:nvPr>
            <p:ph idx="1"/>
          </p:nvPr>
        </p:nvSpPr>
        <p:spPr>
          <a:xfrm>
            <a:off x="251520" y="1667346"/>
            <a:ext cx="8640960" cy="4540250"/>
          </a:xfrm>
        </p:spPr>
        <p:txBody>
          <a:bodyPr/>
          <a:lstStyle/>
          <a:p>
            <a:pPr marL="0" indent="0">
              <a:buNone/>
            </a:pPr>
            <a:r>
              <a:rPr lang="pt-BR" sz="2800" u="sng" dirty="0">
                <a:solidFill>
                  <a:schemeClr val="bg1"/>
                </a:solidFill>
              </a:rPr>
              <a:t>Como sabemos que  todas estas lendas apontem para o Dilúvio de Noé?</a:t>
            </a:r>
          </a:p>
          <a:p>
            <a:pPr marL="0" indent="0">
              <a:buNone/>
            </a:pPr>
            <a:endParaRPr lang="pt-BR" sz="800" dirty="0">
              <a:solidFill>
                <a:schemeClr val="bg1"/>
              </a:solidFill>
            </a:endParaRPr>
          </a:p>
          <a:p>
            <a:pPr marL="533400" indent="-533400">
              <a:buAutoNum type="alphaLcParenBoth"/>
            </a:pPr>
            <a:r>
              <a:rPr lang="pt-BR" sz="2800" dirty="0">
                <a:solidFill>
                  <a:schemeClr val="bg1"/>
                </a:solidFill>
              </a:rPr>
              <a:t>Temos mais de 200 lendas que falam de um grande Dilúvio, com grande quantidade de similaridades.</a:t>
            </a:r>
          </a:p>
          <a:p>
            <a:pPr marL="533400" indent="-533400">
              <a:buAutoNum type="alphaLcParenBoth"/>
            </a:pPr>
            <a:r>
              <a:rPr lang="pt-BR" sz="2800" dirty="0">
                <a:solidFill>
                  <a:schemeClr val="bg1"/>
                </a:solidFill>
              </a:rPr>
              <a:t>A probabilidade deste acontecer como resultado de um dilúvio local e muita imaginação é muito remoto. </a:t>
            </a:r>
          </a:p>
        </p:txBody>
      </p:sp>
    </p:spTree>
    <p:extLst>
      <p:ext uri="{BB962C8B-B14F-4D97-AF65-F5344CB8AC3E}">
        <p14:creationId xmlns:p14="http://schemas.microsoft.com/office/powerpoint/2010/main" val="3867252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chemeClr val="bg1"/>
                </a:solidFill>
                <a:latin typeface="+mn-lt"/>
              </a:rPr>
              <a:pPr>
                <a:defRPr/>
              </a:pPr>
              <a:t>35</a:t>
            </a:fld>
            <a:endParaRPr lang="en-US" dirty="0">
              <a:solidFill>
                <a:schemeClr val="bg1"/>
              </a:solidFill>
              <a:latin typeface="+mn-lt"/>
            </a:endParaRPr>
          </a:p>
        </p:txBody>
      </p:sp>
      <p:sp>
        <p:nvSpPr>
          <p:cNvPr id="8" name="Content Placeholder 2"/>
          <p:cNvSpPr txBox="1">
            <a:spLocks/>
          </p:cNvSpPr>
          <p:nvPr/>
        </p:nvSpPr>
        <p:spPr bwMode="auto">
          <a:xfrm>
            <a:off x="251520" y="1052736"/>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kern="0" noProof="0" dirty="0">
                <a:solidFill>
                  <a:schemeClr val="bg1"/>
                </a:solidFill>
                <a:latin typeface="Arial Black" pitchFamily="34" charset="0"/>
              </a:rPr>
              <a:t>O Significado destas Lendas do Dilúvio</a:t>
            </a:r>
            <a:endParaRPr kumimoji="0" lang="pt-BR" sz="2800" b="1" i="0" u="none" strike="noStrike" kern="0" cap="none" spc="0" normalizeH="0" baseline="0" noProof="0" dirty="0">
              <a:ln>
                <a:noFill/>
              </a:ln>
              <a:solidFill>
                <a:schemeClr val="bg1"/>
              </a:solidFill>
              <a:effectLst/>
              <a:uLnTx/>
              <a:uFillTx/>
              <a:latin typeface="Arial Black" pitchFamily="34" charset="0"/>
            </a:endParaRPr>
          </a:p>
        </p:txBody>
      </p:sp>
      <p:sp>
        <p:nvSpPr>
          <p:cNvPr id="10" name="Content Placeholder 2"/>
          <p:cNvSpPr>
            <a:spLocks noGrp="1"/>
          </p:cNvSpPr>
          <p:nvPr>
            <p:ph idx="1"/>
          </p:nvPr>
        </p:nvSpPr>
        <p:spPr>
          <a:xfrm>
            <a:off x="251520" y="1667346"/>
            <a:ext cx="8640960" cy="4540250"/>
          </a:xfrm>
        </p:spPr>
        <p:txBody>
          <a:bodyPr/>
          <a:lstStyle/>
          <a:p>
            <a:pPr marL="0" indent="0">
              <a:buNone/>
            </a:pPr>
            <a:r>
              <a:rPr lang="pt-BR" sz="2800" u="sng" dirty="0">
                <a:solidFill>
                  <a:schemeClr val="bg1"/>
                </a:solidFill>
              </a:rPr>
              <a:t>Como sabemos que  todas estas lendas apontem para o Dilúvio de Noé?</a:t>
            </a:r>
          </a:p>
          <a:p>
            <a:pPr marL="0" indent="0">
              <a:buNone/>
            </a:pPr>
            <a:endParaRPr lang="pt-BR" sz="800" dirty="0">
              <a:solidFill>
                <a:schemeClr val="bg1"/>
              </a:solidFill>
            </a:endParaRPr>
          </a:p>
          <a:p>
            <a:pPr marL="533400" indent="-533400">
              <a:buNone/>
            </a:pPr>
            <a:r>
              <a:rPr lang="pt-BR" sz="2800" dirty="0">
                <a:solidFill>
                  <a:schemeClr val="bg1"/>
                </a:solidFill>
              </a:rPr>
              <a:t>(c) Muitas das lendas chegam-nos das mais variadas civilizações e das mais variadas linhas temporais, mostrando que </a:t>
            </a:r>
            <a:r>
              <a:rPr lang="pt-BR" sz="2800" b="1" i="1" dirty="0">
                <a:solidFill>
                  <a:schemeClr val="bg1"/>
                </a:solidFill>
              </a:rPr>
              <a:t>não </a:t>
            </a:r>
            <a:r>
              <a:rPr lang="pt-BR" sz="2800" dirty="0">
                <a:solidFill>
                  <a:schemeClr val="bg1"/>
                </a:solidFill>
              </a:rPr>
              <a:t>poderiam ser cópias umas das outras;</a:t>
            </a:r>
          </a:p>
          <a:p>
            <a:pPr marL="533400" indent="-533400">
              <a:buNone/>
            </a:pPr>
            <a:r>
              <a:rPr lang="pt-BR" sz="2800" dirty="0">
                <a:solidFill>
                  <a:schemeClr val="bg1"/>
                </a:solidFill>
              </a:rPr>
              <a:t>(d) As lendas foram registradas </a:t>
            </a:r>
            <a:r>
              <a:rPr lang="pt-BR" sz="2800" b="1" i="1" dirty="0">
                <a:solidFill>
                  <a:schemeClr val="bg1"/>
                </a:solidFill>
              </a:rPr>
              <a:t>muitos antes</a:t>
            </a:r>
            <a:r>
              <a:rPr lang="pt-BR" sz="2800" dirty="0">
                <a:solidFill>
                  <a:schemeClr val="bg1"/>
                </a:solidFill>
              </a:rPr>
              <a:t> da chegada dos missionários Cristãos. Logo, não foram estes a fonte das mesmas; </a:t>
            </a:r>
          </a:p>
        </p:txBody>
      </p:sp>
    </p:spTree>
    <p:extLst>
      <p:ext uri="{BB962C8B-B14F-4D97-AF65-F5344CB8AC3E}">
        <p14:creationId xmlns:p14="http://schemas.microsoft.com/office/powerpoint/2010/main" val="5450837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400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Lendas do Dilúvio</a:t>
            </a: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chemeClr val="bg1"/>
                </a:solidFill>
                <a:latin typeface="+mn-lt"/>
              </a:rPr>
              <a:pPr>
                <a:defRPr/>
              </a:pPr>
              <a:t>36</a:t>
            </a:fld>
            <a:endParaRPr lang="en-US" dirty="0">
              <a:solidFill>
                <a:schemeClr val="bg1"/>
              </a:solidFill>
              <a:latin typeface="+mn-lt"/>
            </a:endParaRPr>
          </a:p>
        </p:txBody>
      </p:sp>
      <p:sp>
        <p:nvSpPr>
          <p:cNvPr id="8" name="Content Placeholder 2"/>
          <p:cNvSpPr txBox="1">
            <a:spLocks/>
          </p:cNvSpPr>
          <p:nvPr/>
        </p:nvSpPr>
        <p:spPr bwMode="auto">
          <a:xfrm>
            <a:off x="251520" y="1052736"/>
            <a:ext cx="864096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kern="0" noProof="0" dirty="0">
                <a:solidFill>
                  <a:schemeClr val="bg1"/>
                </a:solidFill>
                <a:latin typeface="Arial Black" pitchFamily="34" charset="0"/>
              </a:rPr>
              <a:t>O Significado destas Lendas do Dilúvio</a:t>
            </a:r>
            <a:endParaRPr kumimoji="0" lang="pt-BR" sz="2800" b="1" i="0" u="none" strike="noStrike" kern="0" cap="none" spc="0" normalizeH="0" baseline="0" noProof="0" dirty="0">
              <a:ln>
                <a:noFill/>
              </a:ln>
              <a:solidFill>
                <a:schemeClr val="bg1"/>
              </a:solidFill>
              <a:effectLst/>
              <a:uLnTx/>
              <a:uFillTx/>
              <a:latin typeface="Arial Black" pitchFamily="34" charset="0"/>
            </a:endParaRPr>
          </a:p>
        </p:txBody>
      </p:sp>
      <p:sp>
        <p:nvSpPr>
          <p:cNvPr id="10" name="Content Placeholder 2"/>
          <p:cNvSpPr>
            <a:spLocks noGrp="1"/>
          </p:cNvSpPr>
          <p:nvPr>
            <p:ph idx="1"/>
          </p:nvPr>
        </p:nvSpPr>
        <p:spPr>
          <a:xfrm>
            <a:off x="251520" y="1667346"/>
            <a:ext cx="8640960" cy="4540250"/>
          </a:xfrm>
        </p:spPr>
        <p:txBody>
          <a:bodyPr/>
          <a:lstStyle/>
          <a:p>
            <a:pPr marL="0" indent="0">
              <a:buNone/>
            </a:pPr>
            <a:r>
              <a:rPr lang="pt-BR" sz="2800" u="sng" dirty="0">
                <a:solidFill>
                  <a:schemeClr val="bg1"/>
                </a:solidFill>
              </a:rPr>
              <a:t>Como sabemos que  todas estas lendas apontem para o Dilúvio de Noé?</a:t>
            </a:r>
          </a:p>
          <a:p>
            <a:pPr marL="0" indent="0">
              <a:buNone/>
            </a:pPr>
            <a:endParaRPr lang="pt-BR" sz="800" dirty="0">
              <a:solidFill>
                <a:schemeClr val="bg1"/>
              </a:solidFill>
            </a:endParaRPr>
          </a:p>
          <a:p>
            <a:pPr marL="533400" indent="-533400">
              <a:buNone/>
            </a:pPr>
            <a:r>
              <a:rPr lang="pt-BR" sz="2800" dirty="0">
                <a:solidFill>
                  <a:schemeClr val="bg1"/>
                </a:solidFill>
              </a:rPr>
              <a:t>(d) Virtualmente </a:t>
            </a:r>
            <a:r>
              <a:rPr lang="pt-BR" sz="2800" b="1" i="1" dirty="0">
                <a:solidFill>
                  <a:schemeClr val="bg1"/>
                </a:solidFill>
              </a:rPr>
              <a:t>todas </a:t>
            </a:r>
            <a:r>
              <a:rPr lang="pt-BR" sz="2800" dirty="0">
                <a:solidFill>
                  <a:schemeClr val="bg1"/>
                </a:solidFill>
              </a:rPr>
              <a:t>as civilizações possuem algum tipo de lenda do Dilúvio.</a:t>
            </a:r>
          </a:p>
          <a:p>
            <a:pPr marL="533400" indent="-533400">
              <a:buNone/>
            </a:pPr>
            <a:endParaRPr lang="pt-BR" sz="2800" dirty="0">
              <a:solidFill>
                <a:schemeClr val="bg1"/>
              </a:solidFill>
            </a:endParaRPr>
          </a:p>
          <a:p>
            <a:pPr marL="0" indent="0">
              <a:buNone/>
            </a:pPr>
            <a:r>
              <a:rPr lang="pt-BR" sz="2800" dirty="0">
                <a:solidFill>
                  <a:schemeClr val="bg1"/>
                </a:solidFill>
              </a:rPr>
              <a:t>A conclusão mais óbvia a ser tomada, levando em conta estes fatos é a de que, num passado distante, um colossal Dilúvio ocorreu e permanentemente alterou a história das civilizações. </a:t>
            </a:r>
          </a:p>
        </p:txBody>
      </p:sp>
    </p:spTree>
    <p:extLst>
      <p:ext uri="{BB962C8B-B14F-4D97-AF65-F5344CB8AC3E}">
        <p14:creationId xmlns:p14="http://schemas.microsoft.com/office/powerpoint/2010/main" val="3465290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808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População Humana</a:t>
            </a:r>
          </a:p>
        </p:txBody>
      </p:sp>
      <p:sp>
        <p:nvSpPr>
          <p:cNvPr id="5" name="Slide Number Placeholder 4"/>
          <p:cNvSpPr>
            <a:spLocks noGrp="1"/>
          </p:cNvSpPr>
          <p:nvPr>
            <p:ph type="sldNum" sz="quarter" idx="12"/>
          </p:nvPr>
        </p:nvSpPr>
        <p:spPr>
          <a:xfrm>
            <a:off x="6553200" y="6140152"/>
            <a:ext cx="1905000" cy="457200"/>
          </a:xfrm>
        </p:spPr>
        <p:txBody>
          <a:bodyPr/>
          <a:lstStyle/>
          <a:p>
            <a:pPr>
              <a:defRPr/>
            </a:pPr>
            <a:fld id="{E1911980-6A66-4AF6-9F67-1985CF5B315D}" type="slidenum">
              <a:rPr lang="en-US" smtClean="0">
                <a:solidFill>
                  <a:srgbClr val="FFFFFF"/>
                </a:solidFill>
                <a:latin typeface="Arial"/>
              </a:rPr>
              <a:pPr>
                <a:defRPr/>
              </a:pPr>
              <a:t>37</a:t>
            </a:fld>
            <a:endParaRPr lang="en-US" dirty="0">
              <a:solidFill>
                <a:srgbClr val="FFFFFF"/>
              </a:solidFill>
              <a:latin typeface="Arial"/>
            </a:endParaRPr>
          </a:p>
        </p:txBody>
      </p:sp>
      <p:sp>
        <p:nvSpPr>
          <p:cNvPr id="4" name="Rectangle 7"/>
          <p:cNvSpPr/>
          <p:nvPr/>
        </p:nvSpPr>
        <p:spPr>
          <a:xfrm>
            <a:off x="899592" y="1628800"/>
            <a:ext cx="7488832" cy="1815882"/>
          </a:xfrm>
          <a:prstGeom prst="rect">
            <a:avLst/>
          </a:prstGeom>
          <a:noFill/>
        </p:spPr>
        <p:txBody>
          <a:bodyPr wrap="square" lIns="91440" tIns="45720" rIns="91440" bIns="45720">
            <a:spAutoFit/>
          </a:bodyPr>
          <a:lstStyle/>
          <a:p>
            <a:pPr algn="ctr"/>
            <a:r>
              <a:rPr lang="pt-BR" sz="2800" b="1" kern="0" dirty="0">
                <a:ln w="1905"/>
                <a:solidFill>
                  <a:srgbClr val="FFFFFF"/>
                </a:solidFill>
                <a:effectLst>
                  <a:outerShdw blurRad="38100" dist="38100" dir="2700000" algn="tl">
                    <a:srgbClr val="000000">
                      <a:alpha val="43137"/>
                    </a:srgbClr>
                  </a:outerShdw>
                </a:effectLst>
              </a:rPr>
              <a:t>As estatísticas da população sugerem apenas milhares (não milhões) de anos para a população crescer de oito pessoas até hoje.</a:t>
            </a:r>
            <a:endParaRPr lang="en-US" sz="2500" b="1" kern="0" dirty="0">
              <a:ln w="1905"/>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088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9" name="Picture 3"/>
          <p:cNvPicPr>
            <a:picLocks noChangeAspect="1" noChangeArrowheads="1"/>
          </p:cNvPicPr>
          <p:nvPr/>
        </p:nvPicPr>
        <p:blipFill>
          <a:blip r:embed="rId2" cstate="print"/>
          <a:srcRect/>
          <a:stretch>
            <a:fillRect/>
          </a:stretch>
        </p:blipFill>
        <p:spPr bwMode="auto">
          <a:xfrm>
            <a:off x="257175" y="1371600"/>
            <a:ext cx="3838575" cy="5334000"/>
          </a:xfrm>
          <a:prstGeom prst="rect">
            <a:avLst/>
          </a:prstGeom>
          <a:noFill/>
          <a:ln w="9525">
            <a:solidFill>
              <a:schemeClr val="tx1"/>
            </a:solidFill>
            <a:miter lim="800000"/>
            <a:headEnd/>
            <a:tailEnd/>
          </a:ln>
          <a:effectLst/>
        </p:spPr>
      </p:pic>
      <p:sp>
        <p:nvSpPr>
          <p:cNvPr id="219140" name="Text Box 4"/>
          <p:cNvSpPr txBox="1">
            <a:spLocks noChangeArrowheads="1"/>
          </p:cNvSpPr>
          <p:nvPr/>
        </p:nvSpPr>
        <p:spPr bwMode="auto">
          <a:xfrm>
            <a:off x="4495800" y="1409865"/>
            <a:ext cx="4343400" cy="2528887"/>
          </a:xfrm>
          <a:prstGeom prst="rect">
            <a:avLst/>
          </a:prstGeom>
          <a:noFill/>
          <a:ln w="9525">
            <a:noFill/>
            <a:miter lim="800000"/>
            <a:headEnd/>
            <a:tailEnd/>
          </a:ln>
          <a:effectLst/>
        </p:spPr>
        <p:txBody>
          <a:bodyPr>
            <a:spAutoFit/>
          </a:bodyPr>
          <a:lstStyle/>
          <a:p>
            <a:pPr algn="ctr" fontAlgn="base">
              <a:spcBef>
                <a:spcPct val="50000"/>
              </a:spcBef>
              <a:spcAft>
                <a:spcPct val="0"/>
              </a:spcAft>
            </a:pPr>
            <a:r>
              <a:rPr lang="pt-BR" sz="3200" b="1" dirty="0">
                <a:solidFill>
                  <a:srgbClr val="FFFFFF"/>
                </a:solidFill>
                <a:effectLst>
                  <a:outerShdw blurRad="38100" dist="38100" dir="2700000" algn="tl">
                    <a:srgbClr val="000000"/>
                  </a:outerShdw>
                </a:effectLst>
                <a:cs typeface="Arial" pitchFamily="34" charset="0"/>
              </a:rPr>
              <a:t>É calculado que a população tem crescido entre </a:t>
            </a:r>
            <a:r>
              <a:rPr lang="pt-BR" sz="3200" b="1" dirty="0">
                <a:solidFill>
                  <a:srgbClr val="FFFF00"/>
                </a:solidFill>
                <a:effectLst>
                  <a:outerShdw blurRad="38100" dist="38100" dir="2700000" algn="tl">
                    <a:srgbClr val="000000"/>
                  </a:outerShdw>
                </a:effectLst>
                <a:cs typeface="Arial" pitchFamily="34" charset="0"/>
              </a:rPr>
              <a:t>0,3%</a:t>
            </a:r>
            <a:r>
              <a:rPr lang="pt-BR" sz="3200" b="1" dirty="0">
                <a:solidFill>
                  <a:srgbClr val="FFFFFF"/>
                </a:solidFill>
                <a:effectLst>
                  <a:outerShdw blurRad="38100" dist="38100" dir="2700000" algn="tl">
                    <a:srgbClr val="000000"/>
                  </a:outerShdw>
                </a:effectLst>
                <a:cs typeface="Arial" pitchFamily="34" charset="0"/>
              </a:rPr>
              <a:t> até 0,9% desde de Cristo.</a:t>
            </a:r>
          </a:p>
        </p:txBody>
      </p:sp>
      <p:sp>
        <p:nvSpPr>
          <p:cNvPr id="219141" name="Text Box 5"/>
          <p:cNvSpPr txBox="1">
            <a:spLocks noChangeArrowheads="1"/>
          </p:cNvSpPr>
          <p:nvPr/>
        </p:nvSpPr>
        <p:spPr bwMode="auto">
          <a:xfrm>
            <a:off x="4572000" y="4511675"/>
            <a:ext cx="4267200" cy="2041525"/>
          </a:xfrm>
          <a:prstGeom prst="rect">
            <a:avLst/>
          </a:prstGeom>
          <a:noFill/>
          <a:ln w="9525">
            <a:noFill/>
            <a:miter lim="800000"/>
            <a:headEnd/>
            <a:tailEnd/>
          </a:ln>
          <a:effectLst/>
        </p:spPr>
        <p:txBody>
          <a:bodyPr>
            <a:spAutoFit/>
          </a:bodyPr>
          <a:lstStyle/>
          <a:p>
            <a:pPr algn="ctr" fontAlgn="base">
              <a:spcBef>
                <a:spcPct val="50000"/>
              </a:spcBef>
              <a:spcAft>
                <a:spcPct val="0"/>
              </a:spcAft>
            </a:pPr>
            <a:r>
              <a:rPr lang="pt-BR" sz="3200" b="1" dirty="0">
                <a:solidFill>
                  <a:srgbClr val="FFFFFF"/>
                </a:solidFill>
                <a:effectLst>
                  <a:outerShdw blurRad="38100" dist="38100" dir="2700000" algn="tl">
                    <a:srgbClr val="000000"/>
                  </a:outerShdw>
                </a:effectLst>
                <a:cs typeface="Arial" pitchFamily="34" charset="0"/>
              </a:rPr>
              <a:t>Vamos voltar no passado e ver o que isso significa para criacionismo.</a:t>
            </a:r>
          </a:p>
        </p:txBody>
      </p:sp>
      <p:sp>
        <p:nvSpPr>
          <p:cNvPr id="2" name="Espaço Reservado para Número de Slide 1"/>
          <p:cNvSpPr>
            <a:spLocks noGrp="1"/>
          </p:cNvSpPr>
          <p:nvPr>
            <p:ph type="sldNum" sz="quarter" idx="12"/>
          </p:nvPr>
        </p:nvSpPr>
        <p:spPr/>
        <p:txBody>
          <a:bodyPr/>
          <a:lstStyle/>
          <a:p>
            <a:fld id="{624ED6C1-64C3-4178-A0AD-AF9175129CEB}" type="slidenum">
              <a:rPr lang="en-US" smtClean="0">
                <a:solidFill>
                  <a:schemeClr val="bg1"/>
                </a:solidFill>
              </a:rPr>
              <a:pPr/>
              <a:t>38</a:t>
            </a:fld>
            <a:endParaRPr lang="en-US" dirty="0">
              <a:solidFill>
                <a:schemeClr val="bg1"/>
              </a:solidFill>
            </a:endParaRPr>
          </a:p>
        </p:txBody>
      </p:sp>
      <p:sp>
        <p:nvSpPr>
          <p:cNvPr id="8" name="Rectangle 5"/>
          <p:cNvSpPr/>
          <p:nvPr/>
        </p:nvSpPr>
        <p:spPr>
          <a:xfrm>
            <a:off x="578086" y="111150"/>
            <a:ext cx="7992888" cy="923330"/>
          </a:xfrm>
          <a:prstGeom prst="rect">
            <a:avLst/>
          </a:prstGeom>
          <a:noFill/>
        </p:spPr>
        <p:txBody>
          <a:bodyPr wrap="square" lIns="91440" tIns="45720" rIns="91440" bIns="45720">
            <a:spAutoFit/>
          </a:bodyPr>
          <a:lstStyle/>
          <a:p>
            <a:pPr algn="ctr"/>
            <a:r>
              <a:rPr lang="pt-BR" sz="5400" b="1" kern="0" dirty="0">
                <a:ln w="1905"/>
                <a:solidFill>
                  <a:srgbClr val="FFFFFF"/>
                </a:solidFill>
                <a:effectLst>
                  <a:innerShdw blurRad="69850" dist="43180" dir="5400000">
                    <a:srgbClr val="000000">
                      <a:alpha val="65000"/>
                    </a:srgbClr>
                  </a:innerShdw>
                </a:effectLst>
                <a:latin typeface="Arial Black" pitchFamily="34" charset="0"/>
              </a:rPr>
              <a:t>População Humana</a:t>
            </a:r>
          </a:p>
        </p:txBody>
      </p:sp>
    </p:spTree>
    <p:extLst>
      <p:ext uri="{BB962C8B-B14F-4D97-AF65-F5344CB8AC3E}">
        <p14:creationId xmlns:p14="http://schemas.microsoft.com/office/powerpoint/2010/main" val="24671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9141"/>
                                        </p:tgtEl>
                                        <p:attrNameLst>
                                          <p:attrName>style.visibility</p:attrName>
                                        </p:attrNameLst>
                                      </p:cBhvr>
                                      <p:to>
                                        <p:strVal val="visible"/>
                                      </p:to>
                                    </p:set>
                                    <p:anim calcmode="lin" valueType="num">
                                      <p:cBhvr additive="base">
                                        <p:cTn id="7" dur="500" fill="hold"/>
                                        <p:tgtEl>
                                          <p:spTgt spid="219141"/>
                                        </p:tgtEl>
                                        <p:attrNameLst>
                                          <p:attrName>ppt_x</p:attrName>
                                        </p:attrNameLst>
                                      </p:cBhvr>
                                      <p:tavLst>
                                        <p:tav tm="0">
                                          <p:val>
                                            <p:strVal val="#ppt_x"/>
                                          </p:val>
                                        </p:tav>
                                        <p:tav tm="100000">
                                          <p:val>
                                            <p:strVal val="#ppt_x"/>
                                          </p:val>
                                        </p:tav>
                                      </p:tavLst>
                                    </p:anim>
                                    <p:anim calcmode="lin" valueType="num">
                                      <p:cBhvr additive="base">
                                        <p:cTn id="8" dur="500" fill="hold"/>
                                        <p:tgtEl>
                                          <p:spTgt spid="219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7" name="Picture 9" descr="pop"/>
          <p:cNvPicPr>
            <a:picLocks noChangeAspect="1" noChangeArrowheads="1"/>
          </p:cNvPicPr>
          <p:nvPr/>
        </p:nvPicPr>
        <p:blipFill>
          <a:blip r:embed="rId2" cstate="print"/>
          <a:srcRect/>
          <a:stretch>
            <a:fillRect/>
          </a:stretch>
        </p:blipFill>
        <p:spPr bwMode="auto">
          <a:xfrm>
            <a:off x="-76200" y="0"/>
            <a:ext cx="9296400" cy="6969125"/>
          </a:xfrm>
          <a:prstGeom prst="rect">
            <a:avLst/>
          </a:prstGeom>
          <a:noFill/>
        </p:spPr>
      </p:pic>
      <p:sp>
        <p:nvSpPr>
          <p:cNvPr id="150532" name="Text Box 4"/>
          <p:cNvSpPr txBox="1">
            <a:spLocks noChangeArrowheads="1"/>
          </p:cNvSpPr>
          <p:nvPr/>
        </p:nvSpPr>
        <p:spPr bwMode="auto">
          <a:xfrm rot="-27000000">
            <a:off x="6131718" y="2485232"/>
            <a:ext cx="5459413"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0"/>
              </a:spcBef>
              <a:spcAft>
                <a:spcPct val="0"/>
              </a:spcAft>
            </a:pPr>
            <a:r>
              <a:rPr lang="pt-BR" sz="3600" b="1" dirty="0">
                <a:solidFill>
                  <a:srgbClr val="FF3300"/>
                </a:solidFill>
                <a:latin typeface="GoudySans Md BT" pitchFamily="34" charset="0"/>
                <a:cs typeface="Arial" pitchFamily="34" charset="0"/>
              </a:rPr>
              <a:t>Bilhões de pessoas</a:t>
            </a:r>
            <a:endParaRPr lang="pt-BR" sz="3600" dirty="0">
              <a:solidFill>
                <a:srgbClr val="000000"/>
              </a:solidFill>
              <a:latin typeface="GoudySans Md BT" pitchFamily="34" charset="0"/>
              <a:cs typeface="Arial" pitchFamily="34" charset="0"/>
            </a:endParaRPr>
          </a:p>
        </p:txBody>
      </p:sp>
      <p:sp>
        <p:nvSpPr>
          <p:cNvPr id="150533" name="Line 5"/>
          <p:cNvSpPr>
            <a:spLocks noChangeShapeType="1"/>
          </p:cNvSpPr>
          <p:nvPr/>
        </p:nvSpPr>
        <p:spPr bwMode="auto">
          <a:xfrm flipV="1">
            <a:off x="5638800" y="5867400"/>
            <a:ext cx="0" cy="152400"/>
          </a:xfrm>
          <a:prstGeom prst="line">
            <a:avLst/>
          </a:prstGeom>
          <a:noFill/>
          <a:ln w="38100">
            <a:solidFill>
              <a:schemeClr val="tx1"/>
            </a:solidFill>
            <a:round/>
            <a:headEnd/>
            <a:tailEnd/>
          </a:ln>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150534" name="Oval 6"/>
          <p:cNvSpPr>
            <a:spLocks noChangeArrowheads="1"/>
          </p:cNvSpPr>
          <p:nvPr/>
        </p:nvSpPr>
        <p:spPr bwMode="auto">
          <a:xfrm>
            <a:off x="7086600" y="914400"/>
            <a:ext cx="1524000" cy="685800"/>
          </a:xfrm>
          <a:prstGeom prst="ellipse">
            <a:avLst/>
          </a:prstGeom>
          <a:noFill/>
          <a:ln w="76200">
            <a:solidFill>
              <a:srgbClr val="F92C03"/>
            </a:solidFill>
            <a:round/>
            <a:headEnd/>
            <a:tailEnd/>
          </a:ln>
          <a:effectLst>
            <a:outerShdw dist="35921" dir="2700000" algn="ctr" rotWithShape="0">
              <a:schemeClr val="tx1"/>
            </a:outerShdw>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150535" name="Oval 7"/>
          <p:cNvSpPr>
            <a:spLocks noChangeArrowheads="1"/>
          </p:cNvSpPr>
          <p:nvPr/>
        </p:nvSpPr>
        <p:spPr bwMode="auto">
          <a:xfrm>
            <a:off x="6934200" y="4978400"/>
            <a:ext cx="1600200" cy="685800"/>
          </a:xfrm>
          <a:prstGeom prst="ellipse">
            <a:avLst/>
          </a:prstGeom>
          <a:noFill/>
          <a:ln w="76200">
            <a:solidFill>
              <a:srgbClr val="F92C03"/>
            </a:solidFill>
            <a:round/>
            <a:headEnd/>
            <a:tailEnd/>
          </a:ln>
          <a:effectLst>
            <a:outerShdw dist="35921" dir="2700000" algn="ctr" rotWithShape="0">
              <a:schemeClr val="tx1"/>
            </a:outerShdw>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150539" name="Text Box 11"/>
          <p:cNvSpPr txBox="1">
            <a:spLocks noChangeArrowheads="1"/>
          </p:cNvSpPr>
          <p:nvPr/>
        </p:nvSpPr>
        <p:spPr bwMode="auto">
          <a:xfrm>
            <a:off x="304800" y="990600"/>
            <a:ext cx="6781800" cy="519113"/>
          </a:xfrm>
          <a:prstGeom prst="rect">
            <a:avLst/>
          </a:prstGeom>
          <a:noFill/>
          <a:ln w="9525">
            <a:noFill/>
            <a:miter lim="800000"/>
            <a:headEnd/>
            <a:tailEnd/>
          </a:ln>
          <a:effectLst/>
        </p:spPr>
        <p:txBody>
          <a:bodyPr>
            <a:spAutoFit/>
          </a:bodyPr>
          <a:lstStyle/>
          <a:p>
            <a:pPr fontAlgn="base">
              <a:spcBef>
                <a:spcPct val="50000"/>
              </a:spcBef>
              <a:spcAft>
                <a:spcPct val="0"/>
              </a:spcAft>
            </a:pPr>
            <a:r>
              <a:rPr lang="pt-BR" sz="2800" b="1" dirty="0">
                <a:solidFill>
                  <a:srgbClr val="000000"/>
                </a:solidFill>
                <a:effectLst>
                  <a:outerShdw blurRad="38100" dist="38100" dir="2700000" algn="tl">
                    <a:srgbClr val="FFFFFF"/>
                  </a:outerShdw>
                </a:effectLst>
                <a:cs typeface="Arial" pitchFamily="34" charset="0"/>
              </a:rPr>
              <a:t>Em julho de 1999 atingimos 6 bilhões.</a:t>
            </a:r>
          </a:p>
        </p:txBody>
      </p:sp>
      <p:sp>
        <p:nvSpPr>
          <p:cNvPr id="150540" name="Text Box 12"/>
          <p:cNvSpPr txBox="1">
            <a:spLocks noChangeArrowheads="1"/>
          </p:cNvSpPr>
          <p:nvPr/>
        </p:nvSpPr>
        <p:spPr bwMode="auto">
          <a:xfrm>
            <a:off x="304800" y="1600200"/>
            <a:ext cx="6400800" cy="519113"/>
          </a:xfrm>
          <a:prstGeom prst="rect">
            <a:avLst/>
          </a:prstGeom>
          <a:noFill/>
          <a:ln w="9525">
            <a:noFill/>
            <a:miter lim="800000"/>
            <a:headEnd/>
            <a:tailEnd/>
          </a:ln>
          <a:effectLst/>
        </p:spPr>
        <p:txBody>
          <a:bodyPr>
            <a:spAutoFit/>
          </a:bodyPr>
          <a:lstStyle/>
          <a:p>
            <a:pPr fontAlgn="base">
              <a:spcBef>
                <a:spcPct val="50000"/>
              </a:spcBef>
              <a:spcAft>
                <a:spcPct val="0"/>
              </a:spcAft>
            </a:pPr>
            <a:r>
              <a:rPr lang="pt-BR" sz="2800" b="1" dirty="0">
                <a:solidFill>
                  <a:srgbClr val="000000"/>
                </a:solidFill>
                <a:cs typeface="Arial" pitchFamily="34" charset="0"/>
              </a:rPr>
              <a:t>Em 1810 atingimos 1 bilhão.</a:t>
            </a:r>
          </a:p>
        </p:txBody>
      </p:sp>
      <p:sp>
        <p:nvSpPr>
          <p:cNvPr id="150541" name="Text Box 13"/>
          <p:cNvSpPr txBox="1">
            <a:spLocks noChangeArrowheads="1"/>
          </p:cNvSpPr>
          <p:nvPr/>
        </p:nvSpPr>
        <p:spPr bwMode="auto">
          <a:xfrm>
            <a:off x="304800" y="2147888"/>
            <a:ext cx="6400800" cy="519112"/>
          </a:xfrm>
          <a:prstGeom prst="rect">
            <a:avLst/>
          </a:prstGeom>
          <a:noFill/>
          <a:ln w="9525">
            <a:noFill/>
            <a:miter lim="800000"/>
            <a:headEnd/>
            <a:tailEnd/>
          </a:ln>
          <a:effectLst/>
        </p:spPr>
        <p:txBody>
          <a:bodyPr>
            <a:spAutoFit/>
          </a:bodyPr>
          <a:lstStyle/>
          <a:p>
            <a:pPr fontAlgn="base">
              <a:spcBef>
                <a:spcPct val="50000"/>
              </a:spcBef>
              <a:spcAft>
                <a:spcPct val="0"/>
              </a:spcAft>
            </a:pPr>
            <a:r>
              <a:rPr lang="pt-BR" sz="2800" b="1" dirty="0">
                <a:solidFill>
                  <a:srgbClr val="000000"/>
                </a:solidFill>
                <a:cs typeface="Arial" pitchFamily="34" charset="0"/>
              </a:rPr>
              <a:t>Na época de Cristo era ¼ bilhão.</a:t>
            </a:r>
          </a:p>
        </p:txBody>
      </p:sp>
      <p:sp>
        <p:nvSpPr>
          <p:cNvPr id="150542" name="Rectangle 14"/>
          <p:cNvSpPr>
            <a:spLocks noGrp="1" noChangeArrowheads="1"/>
          </p:cNvSpPr>
          <p:nvPr>
            <p:ph type="title"/>
          </p:nvPr>
        </p:nvSpPr>
        <p:spPr>
          <a:xfrm>
            <a:off x="330200" y="2560638"/>
            <a:ext cx="6375400" cy="2163762"/>
          </a:xfrm>
          <a:noFill/>
          <a:ln/>
        </p:spPr>
        <p:txBody>
          <a:bodyPr/>
          <a:lstStyle/>
          <a:p>
            <a:r>
              <a:rPr lang="pt-BR" sz="2800" dirty="0"/>
              <a:t>Calculando o crescimento da população em reverso, chegamos acerca de 4.500 anos atrás com oito pessoas.</a:t>
            </a:r>
          </a:p>
        </p:txBody>
      </p:sp>
      <p:sp>
        <p:nvSpPr>
          <p:cNvPr id="150543" name="Oval 15"/>
          <p:cNvSpPr>
            <a:spLocks noChangeArrowheads="1"/>
          </p:cNvSpPr>
          <p:nvPr/>
        </p:nvSpPr>
        <p:spPr bwMode="auto">
          <a:xfrm>
            <a:off x="4953000" y="5257800"/>
            <a:ext cx="1371600" cy="1676400"/>
          </a:xfrm>
          <a:prstGeom prst="ellipse">
            <a:avLst/>
          </a:prstGeom>
          <a:noFill/>
          <a:ln w="76200">
            <a:solidFill>
              <a:srgbClr val="F92C03"/>
            </a:solidFill>
            <a:round/>
            <a:headEnd/>
            <a:tailEnd/>
          </a:ln>
          <a:effectLst>
            <a:outerShdw dist="35921" dir="2700000" algn="ctr" rotWithShape="0">
              <a:schemeClr val="tx1"/>
            </a:outerShdw>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150546" name="Line 18"/>
          <p:cNvSpPr>
            <a:spLocks noChangeShapeType="1"/>
          </p:cNvSpPr>
          <p:nvPr/>
        </p:nvSpPr>
        <p:spPr bwMode="auto">
          <a:xfrm flipH="1">
            <a:off x="2946400" y="5638800"/>
            <a:ext cx="381000" cy="457200"/>
          </a:xfrm>
          <a:prstGeom prst="line">
            <a:avLst/>
          </a:prstGeom>
          <a:noFill/>
          <a:ln w="63500">
            <a:solidFill>
              <a:srgbClr val="FF0000"/>
            </a:solidFill>
            <a:round/>
            <a:headEnd/>
            <a:tailEnd type="triangle" w="med" len="med"/>
          </a:ln>
          <a:effectLst/>
        </p:spPr>
        <p:txBody>
          <a:bodyPr/>
          <a:lstStyle/>
          <a:p>
            <a:pPr fontAlgn="base">
              <a:spcBef>
                <a:spcPct val="0"/>
              </a:spcBef>
              <a:spcAft>
                <a:spcPct val="0"/>
              </a:spcAft>
            </a:pPr>
            <a:endParaRPr lang="pt-BR" sz="5400" b="1" dirty="0">
              <a:solidFill>
                <a:srgbClr val="000000"/>
              </a:solidFill>
              <a:cs typeface="Arial" pitchFamily="34" charset="0"/>
            </a:endParaRPr>
          </a:p>
        </p:txBody>
      </p:sp>
      <p:sp>
        <p:nvSpPr>
          <p:cNvPr id="2" name="Espaço Reservado para Número de Slide 1"/>
          <p:cNvSpPr>
            <a:spLocks noGrp="1"/>
          </p:cNvSpPr>
          <p:nvPr>
            <p:ph type="sldNum" sz="quarter" idx="12"/>
          </p:nvPr>
        </p:nvSpPr>
        <p:spPr>
          <a:xfrm>
            <a:off x="7010400" y="6508148"/>
            <a:ext cx="2133600" cy="476250"/>
          </a:xfrm>
        </p:spPr>
        <p:txBody>
          <a:bodyPr/>
          <a:lstStyle/>
          <a:p>
            <a:fld id="{AF0D1A70-ABC8-4361-A47E-4E3A496D02CF}" type="slidenum">
              <a:rPr lang="en-US" smtClean="0">
                <a:solidFill>
                  <a:srgbClr val="000000"/>
                </a:solidFill>
              </a:rPr>
              <a:pPr/>
              <a:t>39</a:t>
            </a:fld>
            <a:endParaRPr lang="en-US" dirty="0">
              <a:solidFill>
                <a:srgbClr val="000000"/>
              </a:solidFill>
            </a:endParaRPr>
          </a:p>
        </p:txBody>
      </p:sp>
      <p:sp>
        <p:nvSpPr>
          <p:cNvPr id="15" name="Rectangle 5"/>
          <p:cNvSpPr/>
          <p:nvPr/>
        </p:nvSpPr>
        <p:spPr>
          <a:xfrm>
            <a:off x="578086" y="111150"/>
            <a:ext cx="7992888" cy="923330"/>
          </a:xfrm>
          <a:prstGeom prst="rect">
            <a:avLst/>
          </a:prstGeom>
          <a:noFill/>
        </p:spPr>
        <p:txBody>
          <a:bodyPr wrap="square" lIns="91440" tIns="45720" rIns="91440" bIns="45720">
            <a:spAutoFit/>
          </a:bodyPr>
          <a:lstStyle/>
          <a:p>
            <a:pPr algn="ctr"/>
            <a:r>
              <a:rPr lang="pt-BR" sz="5400" b="1" kern="0" dirty="0">
                <a:ln w="1905"/>
                <a:effectLst>
                  <a:innerShdw blurRad="69850" dist="43180" dir="5400000">
                    <a:srgbClr val="000000">
                      <a:alpha val="65000"/>
                    </a:srgbClr>
                  </a:innerShdw>
                </a:effectLst>
                <a:latin typeface="Arial Black" pitchFamily="34" charset="0"/>
              </a:rPr>
              <a:t>População Humana</a:t>
            </a:r>
          </a:p>
        </p:txBody>
      </p:sp>
    </p:spTree>
    <p:extLst>
      <p:ext uri="{BB962C8B-B14F-4D97-AF65-F5344CB8AC3E}">
        <p14:creationId xmlns:p14="http://schemas.microsoft.com/office/powerpoint/2010/main" val="2519412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5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05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5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5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5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05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0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animBg="1"/>
      <p:bldP spid="150535" grpId="0" animBg="1"/>
      <p:bldP spid="150539" grpId="0"/>
      <p:bldP spid="150540" grpId="0"/>
      <p:bldP spid="150541" grpId="0"/>
      <p:bldP spid="150542" grpId="0" animBg="1"/>
      <p:bldP spid="150543" grpId="0" animBg="1"/>
      <p:bldP spid="1505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title"/>
          </p:nvPr>
        </p:nvSpPr>
        <p:spPr>
          <a:xfrm>
            <a:off x="179512" y="152400"/>
            <a:ext cx="8784976" cy="1143000"/>
          </a:xfrm>
          <a:noFill/>
          <a:ln/>
        </p:spPr>
        <p:txBody>
          <a:bodyPr>
            <a:normAutofit/>
          </a:bodyPr>
          <a:lstStyle/>
          <a:p>
            <a:r>
              <a:rPr lang="en-US" sz="4800" dirty="0" smtClean="0">
                <a:solidFill>
                  <a:schemeClr val="bg1"/>
                </a:solidFill>
                <a:effectLst>
                  <a:outerShdw blurRad="38100" dist="38100" dir="2700000" algn="tl">
                    <a:srgbClr val="000000">
                      <a:alpha val="43137"/>
                    </a:srgbClr>
                  </a:outerShdw>
                </a:effectLst>
                <a:latin typeface="Arial Black" pitchFamily="34" charset="0"/>
              </a:rPr>
              <a:t>DOIS PONTOS DE VISTAS</a:t>
            </a:r>
            <a:endParaRPr lang="en-US" sz="4800" dirty="0">
              <a:solidFill>
                <a:schemeClr val="bg1"/>
              </a:solidFill>
              <a:effectLst>
                <a:outerShdw blurRad="38100" dist="38100" dir="2700000" algn="tl">
                  <a:srgbClr val="000000">
                    <a:alpha val="43137"/>
                  </a:srgbClr>
                </a:outerShdw>
              </a:effectLst>
              <a:latin typeface="Arial Black" pitchFamily="34" charset="0"/>
            </a:endParaRPr>
          </a:p>
        </p:txBody>
      </p:sp>
      <p:sp>
        <p:nvSpPr>
          <p:cNvPr id="9" name="Slide Number Placeholder 8"/>
          <p:cNvSpPr>
            <a:spLocks noGrp="1"/>
          </p:cNvSpPr>
          <p:nvPr>
            <p:ph type="sldNum" sz="quarter" idx="12"/>
          </p:nvPr>
        </p:nvSpPr>
        <p:spPr/>
        <p:txBody>
          <a:bodyPr/>
          <a:lstStyle/>
          <a:p>
            <a:fld id="{7AE95E0D-0DDD-4E51-B38D-0D4682371DB6}" type="slidenum">
              <a:rPr lang="en-US" b="1" smtClean="0">
                <a:solidFill>
                  <a:schemeClr val="bg1"/>
                </a:solidFill>
                <a:latin typeface="Arial" panose="020B0604020202020204" pitchFamily="34" charset="0"/>
                <a:cs typeface="Arial" panose="020B0604020202020204" pitchFamily="34" charset="0"/>
              </a:rPr>
              <a:pPr/>
              <a:t>4</a:t>
            </a:fld>
            <a:endParaRPr lang="en-US" b="1" dirty="0">
              <a:solidFill>
                <a:schemeClr val="bg1"/>
              </a:solidFill>
              <a:latin typeface="Arial" panose="020B0604020202020204" pitchFamily="34" charset="0"/>
              <a:cs typeface="Arial" panose="020B0604020202020204" pitchFamily="34" charset="0"/>
            </a:endParaRPr>
          </a:p>
        </p:txBody>
      </p:sp>
      <p:sp>
        <p:nvSpPr>
          <p:cNvPr id="10" name="Text Box 3"/>
          <p:cNvSpPr txBox="1">
            <a:spLocks noChangeArrowheads="1"/>
          </p:cNvSpPr>
          <p:nvPr/>
        </p:nvSpPr>
        <p:spPr bwMode="auto">
          <a:xfrm>
            <a:off x="1760654" y="5177512"/>
            <a:ext cx="514885" cy="769441"/>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4400" b="1" dirty="0">
                <a:solidFill>
                  <a:srgbClr val="FFFFFF"/>
                </a:solidFill>
                <a:latin typeface="Tahoma" pitchFamily="34" charset="0"/>
              </a:rPr>
              <a:t>  </a:t>
            </a:r>
            <a:endParaRPr lang="en-US" sz="3200" b="1" dirty="0">
              <a:solidFill>
                <a:srgbClr val="FFFFFF"/>
              </a:solidFill>
              <a:latin typeface="Tahoma" pitchFamily="34" charset="0"/>
            </a:endParaRPr>
          </a:p>
        </p:txBody>
      </p:sp>
      <p:pic>
        <p:nvPicPr>
          <p:cNvPr id="11" name="121088266.jpg" descr="121088266.jpg"/>
          <p:cNvPicPr>
            <a:picLocks noChangeAspect="1"/>
          </p:cNvPicPr>
          <p:nvPr/>
        </p:nvPicPr>
        <p:blipFill>
          <a:blip r:embed="rId3">
            <a:extLst/>
          </a:blip>
          <a:srcRect l="556" t="12260" b="7327"/>
          <a:stretch>
            <a:fillRect/>
          </a:stretch>
        </p:blipFill>
        <p:spPr>
          <a:xfrm>
            <a:off x="2209898" y="2823026"/>
            <a:ext cx="4791324" cy="2553084"/>
          </a:xfrm>
          <a:prstGeom prst="rect">
            <a:avLst/>
          </a:prstGeom>
          <a:ln w="12700">
            <a:miter lim="400000"/>
          </a:ln>
        </p:spPr>
      </p:pic>
      <p:grpSp>
        <p:nvGrpSpPr>
          <p:cNvPr id="14" name="Group"/>
          <p:cNvGrpSpPr/>
          <p:nvPr/>
        </p:nvGrpSpPr>
        <p:grpSpPr>
          <a:xfrm>
            <a:off x="5289046" y="1210335"/>
            <a:ext cx="2880320" cy="1589411"/>
            <a:chOff x="-2320109" y="0"/>
            <a:chExt cx="8712992" cy="4089400"/>
          </a:xfrm>
        </p:grpSpPr>
        <p:sp>
          <p:nvSpPr>
            <p:cNvPr id="15" name="Biblical Assumptions"/>
            <p:cNvSpPr txBox="1"/>
            <p:nvPr/>
          </p:nvSpPr>
          <p:spPr>
            <a:xfrm>
              <a:off x="551598" y="407905"/>
              <a:ext cx="5725869" cy="25527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pPr algn="ctr"/>
              <a:r>
                <a:rPr lang="pt-BR" sz="2400" dirty="0" smtClean="0"/>
                <a:t>Presunções </a:t>
              </a:r>
              <a:r>
                <a:rPr lang="pt-BR" sz="2400" dirty="0" smtClean="0"/>
                <a:t>Bíblicas</a:t>
              </a:r>
              <a:endParaRPr sz="2400" dirty="0"/>
            </a:p>
          </p:txBody>
        </p:sp>
        <p:grpSp>
          <p:nvGrpSpPr>
            <p:cNvPr id="16" name="Group"/>
            <p:cNvGrpSpPr/>
            <p:nvPr/>
          </p:nvGrpSpPr>
          <p:grpSpPr>
            <a:xfrm>
              <a:off x="431800" y="1701800"/>
              <a:ext cx="5961083" cy="609483"/>
              <a:chOff x="0" y="0"/>
              <a:chExt cx="5961082" cy="609482"/>
            </a:xfrm>
          </p:grpSpPr>
          <p:sp>
            <p:nvSpPr>
              <p:cNvPr id="22"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grpSp>
            <p:nvGrpSpPr>
              <p:cNvPr id="23" name="Group"/>
              <p:cNvGrpSpPr/>
              <p:nvPr/>
            </p:nvGrpSpPr>
            <p:grpSpPr>
              <a:xfrm>
                <a:off x="0" y="0"/>
                <a:ext cx="5961083" cy="609483"/>
                <a:chOff x="0" y="0"/>
                <a:chExt cx="5961082" cy="609482"/>
              </a:xfrm>
            </p:grpSpPr>
            <p:sp>
              <p:nvSpPr>
                <p:cNvPr id="24"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25"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grpSp>
        </p:grpSp>
        <p:sp>
          <p:nvSpPr>
            <p:cNvPr id="17" name="Line"/>
            <p:cNvSpPr/>
            <p:nvPr/>
          </p:nvSpPr>
          <p:spPr>
            <a:xfrm flipH="1">
              <a:off x="-1884459" y="3314699"/>
              <a:ext cx="0" cy="675060"/>
            </a:xfrm>
            <a:prstGeom prst="line">
              <a:avLst/>
            </a:prstGeom>
            <a:noFill/>
            <a:ln w="25400" cap="flat">
              <a:solidFill>
                <a:srgbClr val="EBEBE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18" name="Triangle"/>
            <p:cNvSpPr/>
            <p:nvPr/>
          </p:nvSpPr>
          <p:spPr>
            <a:xfrm rot="10800000">
              <a:off x="-2320109" y="3556001"/>
              <a:ext cx="1028699" cy="533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1000" dirty="0"/>
            </a:p>
          </p:txBody>
        </p:sp>
        <p:sp>
          <p:nvSpPr>
            <p:cNvPr id="19" name="Line"/>
            <p:cNvSpPr/>
            <p:nvPr/>
          </p:nvSpPr>
          <p:spPr>
            <a:xfrm flipV="1">
              <a:off x="-1884459" y="3327396"/>
              <a:ext cx="5499063" cy="3139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20" name="Line"/>
            <p:cNvSpPr/>
            <p:nvPr/>
          </p:nvSpPr>
          <p:spPr>
            <a:xfrm>
              <a:off x="3594100" y="2298700"/>
              <a:ext cx="0" cy="1041400"/>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21" name="Rectangle"/>
            <p:cNvSpPr/>
            <p:nvPr/>
          </p:nvSpPr>
          <p:spPr>
            <a:xfrm>
              <a:off x="431800" y="0"/>
              <a:ext cx="5943600"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1000" dirty="0"/>
            </a:p>
          </p:txBody>
        </p:sp>
      </p:grpSp>
      <p:grpSp>
        <p:nvGrpSpPr>
          <p:cNvPr id="26" name="Group"/>
          <p:cNvGrpSpPr/>
          <p:nvPr/>
        </p:nvGrpSpPr>
        <p:grpSpPr>
          <a:xfrm>
            <a:off x="5505070" y="5424016"/>
            <a:ext cx="3027370" cy="1533376"/>
            <a:chOff x="-1" y="-1004686"/>
            <a:chExt cx="9552594" cy="4378718"/>
          </a:xfrm>
        </p:grpSpPr>
        <p:grpSp>
          <p:nvGrpSpPr>
            <p:cNvPr id="27" name="Group"/>
            <p:cNvGrpSpPr/>
            <p:nvPr/>
          </p:nvGrpSpPr>
          <p:grpSpPr>
            <a:xfrm>
              <a:off x="-1" y="-1004686"/>
              <a:ext cx="1670054" cy="2865464"/>
              <a:chOff x="0" y="-1004685"/>
              <a:chExt cx="1670052" cy="2865462"/>
            </a:xfrm>
          </p:grpSpPr>
          <p:sp>
            <p:nvSpPr>
              <p:cNvPr id="31"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32" name="Line"/>
              <p:cNvSpPr/>
              <p:nvPr/>
            </p:nvSpPr>
            <p:spPr>
              <a:xfrm flipV="1">
                <a:off x="1" y="1409900"/>
                <a:ext cx="1346261" cy="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sp>
            <p:nvSpPr>
              <p:cNvPr id="33" name="Line"/>
              <p:cNvSpPr/>
              <p:nvPr/>
            </p:nvSpPr>
            <p:spPr>
              <a:xfrm flipH="1">
                <a:off x="0" y="-1004685"/>
                <a:ext cx="0" cy="2427312"/>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grpSp>
        <p:grpSp>
          <p:nvGrpSpPr>
            <p:cNvPr id="28" name="Group"/>
            <p:cNvGrpSpPr/>
            <p:nvPr/>
          </p:nvGrpSpPr>
          <p:grpSpPr>
            <a:xfrm>
              <a:off x="1936751" y="457200"/>
              <a:ext cx="7615842" cy="2916832"/>
              <a:chOff x="0" y="0"/>
              <a:chExt cx="7615841" cy="2916832"/>
            </a:xfrm>
          </p:grpSpPr>
          <p:sp>
            <p:nvSpPr>
              <p:cNvPr id="29" name="Young Earth…"/>
              <p:cNvSpPr txBox="1"/>
              <p:nvPr/>
            </p:nvSpPr>
            <p:spPr>
              <a:xfrm>
                <a:off x="961040" y="364131"/>
                <a:ext cx="6654801" cy="2552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nSpc>
                    <a:spcPct val="9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pt-BR" sz="2400" dirty="0" smtClean="0"/>
                  <a:t>Terra Jovem</a:t>
                </a:r>
                <a:endParaRPr sz="2400" dirty="0"/>
              </a:p>
              <a:p>
                <a:pPr>
                  <a:lnSpc>
                    <a:spcPct val="9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pt-BR" sz="2400" dirty="0" smtClean="0"/>
                  <a:t>Dilúvio </a:t>
                </a:r>
                <a:r>
                  <a:rPr sz="2400" dirty="0" smtClean="0"/>
                  <a:t>Global</a:t>
                </a:r>
                <a:endParaRPr sz="2400" dirty="0"/>
              </a:p>
            </p:txBody>
          </p:sp>
          <p:sp>
            <p:nvSpPr>
              <p:cNvPr id="30" name="Rectangle"/>
              <p:cNvSpPr/>
              <p:nvPr/>
            </p:nvSpPr>
            <p:spPr>
              <a:xfrm>
                <a:off x="0" y="0"/>
                <a:ext cx="6934200"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dirty="0"/>
              </a:p>
            </p:txBody>
          </p:sp>
        </p:grpSp>
      </p:grpSp>
      <p:grpSp>
        <p:nvGrpSpPr>
          <p:cNvPr id="34" name="Group"/>
          <p:cNvGrpSpPr/>
          <p:nvPr/>
        </p:nvGrpSpPr>
        <p:grpSpPr>
          <a:xfrm>
            <a:off x="752542" y="5383376"/>
            <a:ext cx="3024337" cy="1574016"/>
            <a:chOff x="-222228" y="-920724"/>
            <a:chExt cx="9333465" cy="4432345"/>
          </a:xfrm>
        </p:grpSpPr>
        <p:grpSp>
          <p:nvGrpSpPr>
            <p:cNvPr id="35" name="Group"/>
            <p:cNvGrpSpPr/>
            <p:nvPr/>
          </p:nvGrpSpPr>
          <p:grpSpPr>
            <a:xfrm>
              <a:off x="7403024" y="-920724"/>
              <a:ext cx="1708213" cy="2857702"/>
              <a:chOff x="-1" y="-920724"/>
              <a:chExt cx="1708211" cy="2857701"/>
            </a:xfrm>
          </p:grpSpPr>
          <p:sp>
            <p:nvSpPr>
              <p:cNvPr id="39"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40" name="Line"/>
              <p:cNvSpPr/>
              <p:nvPr/>
            </p:nvSpPr>
            <p:spPr>
              <a:xfrm flipV="1">
                <a:off x="361950" y="1409900"/>
                <a:ext cx="1346260" cy="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sp>
            <p:nvSpPr>
              <p:cNvPr id="41" name="Line"/>
              <p:cNvSpPr/>
              <p:nvPr/>
            </p:nvSpPr>
            <p:spPr>
              <a:xfrm flipH="1">
                <a:off x="1708146" y="-920724"/>
                <a:ext cx="0" cy="2343351"/>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grpSp>
        <p:grpSp>
          <p:nvGrpSpPr>
            <p:cNvPr id="36" name="Group"/>
            <p:cNvGrpSpPr/>
            <p:nvPr/>
          </p:nvGrpSpPr>
          <p:grpSpPr>
            <a:xfrm>
              <a:off x="-222228" y="597126"/>
              <a:ext cx="7662922" cy="2914495"/>
              <a:chOff x="-222228" y="0"/>
              <a:chExt cx="7662921" cy="2914494"/>
            </a:xfrm>
          </p:grpSpPr>
          <p:sp>
            <p:nvSpPr>
              <p:cNvPr id="37" name="Old Earth…"/>
              <p:cNvSpPr txBox="1"/>
              <p:nvPr/>
            </p:nvSpPr>
            <p:spPr>
              <a:xfrm>
                <a:off x="-222228" y="437995"/>
                <a:ext cx="7662921" cy="24764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ct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pt-BR" sz="2400" dirty="0" smtClean="0"/>
                  <a:t>Terra Velha</a:t>
                </a:r>
              </a:p>
              <a:p>
                <a:pPr algn="ct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pt-BR" sz="2400" dirty="0" smtClean="0"/>
                  <a:t>Nenhum Dilúvio</a:t>
                </a:r>
                <a:endParaRPr sz="2400" dirty="0"/>
              </a:p>
            </p:txBody>
          </p:sp>
          <p:sp>
            <p:nvSpPr>
              <p:cNvPr id="38" name="Rectangle"/>
              <p:cNvSpPr/>
              <p:nvPr/>
            </p:nvSpPr>
            <p:spPr>
              <a:xfrm>
                <a:off x="0" y="0"/>
                <a:ext cx="7179781"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dirty="0"/>
              </a:p>
            </p:txBody>
          </p:sp>
        </p:grpSp>
      </p:grpSp>
      <p:grpSp>
        <p:nvGrpSpPr>
          <p:cNvPr id="42" name="Group"/>
          <p:cNvGrpSpPr/>
          <p:nvPr/>
        </p:nvGrpSpPr>
        <p:grpSpPr>
          <a:xfrm>
            <a:off x="902508" y="1210337"/>
            <a:ext cx="3018386" cy="1589411"/>
            <a:chOff x="151580" y="0"/>
            <a:chExt cx="9006392" cy="4102104"/>
          </a:xfrm>
        </p:grpSpPr>
        <p:grpSp>
          <p:nvGrpSpPr>
            <p:cNvPr id="43" name="Group"/>
            <p:cNvGrpSpPr/>
            <p:nvPr/>
          </p:nvGrpSpPr>
          <p:grpSpPr>
            <a:xfrm>
              <a:off x="373297" y="0"/>
              <a:ext cx="8784675" cy="4102104"/>
              <a:chOff x="-96602" y="0"/>
              <a:chExt cx="8784674" cy="4102103"/>
            </a:xfrm>
          </p:grpSpPr>
          <p:grpSp>
            <p:nvGrpSpPr>
              <p:cNvPr id="45" name="Group"/>
              <p:cNvGrpSpPr/>
              <p:nvPr/>
            </p:nvGrpSpPr>
            <p:grpSpPr>
              <a:xfrm>
                <a:off x="0" y="1676900"/>
                <a:ext cx="8688072" cy="2425203"/>
                <a:chOff x="0" y="0"/>
                <a:chExt cx="8688071" cy="2425201"/>
              </a:xfrm>
            </p:grpSpPr>
            <p:sp>
              <p:nvSpPr>
                <p:cNvPr id="47"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grpSp>
              <p:nvGrpSpPr>
                <p:cNvPr id="48" name="Group"/>
                <p:cNvGrpSpPr/>
                <p:nvPr/>
              </p:nvGrpSpPr>
              <p:grpSpPr>
                <a:xfrm>
                  <a:off x="0" y="12582"/>
                  <a:ext cx="8688071" cy="2412619"/>
                  <a:chOff x="0" y="0"/>
                  <a:chExt cx="8688070" cy="2412617"/>
                </a:xfrm>
              </p:grpSpPr>
              <p:grpSp>
                <p:nvGrpSpPr>
                  <p:cNvPr id="49" name="Group"/>
                  <p:cNvGrpSpPr/>
                  <p:nvPr/>
                </p:nvGrpSpPr>
                <p:grpSpPr>
                  <a:xfrm>
                    <a:off x="0" y="0"/>
                    <a:ext cx="5961084" cy="609483"/>
                    <a:chOff x="0" y="0"/>
                    <a:chExt cx="5961083" cy="609482"/>
                  </a:xfrm>
                </p:grpSpPr>
                <p:sp>
                  <p:nvSpPr>
                    <p:cNvPr id="54" name="Line"/>
                    <p:cNvSpPr/>
                    <p:nvPr/>
                  </p:nvSpPr>
                  <p:spPr>
                    <a:xfrm flipV="1">
                      <a:off x="12700" y="596291"/>
                      <a:ext cx="5948384"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55"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grpSp>
              <p:sp>
                <p:nvSpPr>
                  <p:cNvPr id="50" name="Line"/>
                  <p:cNvSpPr/>
                  <p:nvPr/>
                </p:nvSpPr>
                <p:spPr>
                  <a:xfrm flipH="1">
                    <a:off x="2743200" y="596516"/>
                    <a:ext cx="1" cy="1041401"/>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51" name="Line"/>
                  <p:cNvSpPr/>
                  <p:nvPr/>
                </p:nvSpPr>
                <p:spPr>
                  <a:xfrm flipV="1">
                    <a:off x="2735393" y="1619164"/>
                    <a:ext cx="5522892" cy="1875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52" name="Line"/>
                  <p:cNvSpPr/>
                  <p:nvPr/>
                </p:nvSpPr>
                <p:spPr>
                  <a:xfrm>
                    <a:off x="8258349" y="1637916"/>
                    <a:ext cx="0" cy="675060"/>
                  </a:xfrm>
                  <a:prstGeom prst="line">
                    <a:avLst/>
                  </a:prstGeom>
                  <a:noFill/>
                  <a:ln w="25400" cap="flat">
                    <a:solidFill>
                      <a:srgbClr val="EBEBE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000" dirty="0"/>
                  </a:p>
                </p:txBody>
              </p:sp>
              <p:sp>
                <p:nvSpPr>
                  <p:cNvPr id="53" name="Triangle"/>
                  <p:cNvSpPr/>
                  <p:nvPr/>
                </p:nvSpPr>
                <p:spPr>
                  <a:xfrm rot="10800000">
                    <a:off x="7659369"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1000" dirty="0"/>
                  </a:p>
                </p:txBody>
              </p:sp>
            </p:grpSp>
          </p:grpSp>
          <p:sp>
            <p:nvSpPr>
              <p:cNvPr id="46" name="Rectangle"/>
              <p:cNvSpPr/>
              <p:nvPr/>
            </p:nvSpPr>
            <p:spPr>
              <a:xfrm>
                <a:off x="-96602" y="0"/>
                <a:ext cx="6487505"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1000" dirty="0"/>
              </a:p>
            </p:txBody>
          </p:sp>
        </p:grpSp>
        <p:sp>
          <p:nvSpPr>
            <p:cNvPr id="44" name="Anti-Biblical…"/>
            <p:cNvSpPr txBox="1"/>
            <p:nvPr/>
          </p:nvSpPr>
          <p:spPr>
            <a:xfrm>
              <a:off x="151580" y="438203"/>
              <a:ext cx="6709226" cy="25527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ct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pt-BR" sz="2400" dirty="0" smtClean="0"/>
                <a:t>Presunções Anti-Bíblicas</a:t>
              </a:r>
              <a:endParaRPr sz="2400" dirty="0"/>
            </a:p>
          </p:txBody>
        </p:sp>
      </p:grpSp>
    </p:spTree>
    <p:extLst>
      <p:ext uri="{BB962C8B-B14F-4D97-AF65-F5344CB8AC3E}">
        <p14:creationId xmlns:p14="http://schemas.microsoft.com/office/powerpoint/2010/main" val="385858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2"/>
                                        </p:tgtEl>
                                        <p:attrNameLst>
                                          <p:attrName>style.visibility</p:attrName>
                                        </p:attrNameLst>
                                      </p:cBhvr>
                                      <p:to>
                                        <p:strVal val="visible"/>
                                      </p:to>
                                    </p:set>
                                    <p:animEffect transition="in" filter="wipe(up)">
                                      <p:cBhvr>
                                        <p:cTn id="7" dur="500"/>
                                        <p:tgtEl>
                                          <p:spTgt spid="42"/>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iterate>
                                    <p:tmAbs val="0"/>
                                  </p:iterate>
                                  <p:childTnLst>
                                    <p:set>
                                      <p:cBhvr>
                                        <p:cTn id="13" fill="hold"/>
                                        <p:tgtEl>
                                          <p:spTgt spid="34"/>
                                        </p:tgtEl>
                                        <p:attrNameLst>
                                          <p:attrName>style.visibility</p:attrName>
                                        </p:attrNameLst>
                                      </p:cBhvr>
                                      <p:to>
                                        <p:strVal val="visible"/>
                                      </p:to>
                                    </p:set>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p:tmAbs val="0"/>
                                  </p:iterate>
                                  <p:childTnLst>
                                    <p:set>
                                      <p:cBhvr>
                                        <p:cTn id="18" fill="hold"/>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p:tmAbs val="0"/>
                                  </p:iterate>
                                  <p:childTnLst>
                                    <p:set>
                                      <p:cBhvr>
                                        <p:cTn id="23" fill="hold"/>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P spid="26" grpId="0" animBg="1" advAuto="0"/>
      <p:bldP spid="34" grpId="0" animBg="1" advAuto="0"/>
      <p:bldP spid="42"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pop"/>
          <p:cNvPicPr>
            <a:picLocks noChangeAspect="1" noChangeArrowheads="1"/>
          </p:cNvPicPr>
          <p:nvPr/>
        </p:nvPicPr>
        <p:blipFill>
          <a:blip r:embed="rId2" cstate="print"/>
          <a:srcRect/>
          <a:stretch>
            <a:fillRect/>
          </a:stretch>
        </p:blipFill>
        <p:spPr bwMode="auto">
          <a:xfrm>
            <a:off x="-76200" y="0"/>
            <a:ext cx="9296400" cy="6969125"/>
          </a:xfrm>
          <a:prstGeom prst="rect">
            <a:avLst/>
          </a:prstGeom>
          <a:noFill/>
        </p:spPr>
      </p:pic>
      <p:sp>
        <p:nvSpPr>
          <p:cNvPr id="227332" name="Text Box 4"/>
          <p:cNvSpPr txBox="1">
            <a:spLocks noChangeArrowheads="1"/>
          </p:cNvSpPr>
          <p:nvPr/>
        </p:nvSpPr>
        <p:spPr bwMode="auto">
          <a:xfrm rot="-27000000">
            <a:off x="6131718" y="2485232"/>
            <a:ext cx="5459413"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0"/>
              </a:spcBef>
              <a:spcAft>
                <a:spcPct val="0"/>
              </a:spcAft>
            </a:pPr>
            <a:r>
              <a:rPr lang="pt-BR" sz="3600" b="1" dirty="0">
                <a:solidFill>
                  <a:srgbClr val="FF3300"/>
                </a:solidFill>
                <a:latin typeface="GoudySans Md BT" pitchFamily="34" charset="0"/>
                <a:cs typeface="Arial" pitchFamily="34" charset="0"/>
              </a:rPr>
              <a:t>Bilhões de pessoas</a:t>
            </a:r>
            <a:endParaRPr lang="pt-BR" sz="3600" dirty="0">
              <a:solidFill>
                <a:srgbClr val="000000"/>
              </a:solidFill>
              <a:latin typeface="GoudySans Md BT" pitchFamily="34" charset="0"/>
              <a:cs typeface="Arial" pitchFamily="34" charset="0"/>
            </a:endParaRPr>
          </a:p>
        </p:txBody>
      </p:sp>
      <p:sp>
        <p:nvSpPr>
          <p:cNvPr id="227333" name="Line 5"/>
          <p:cNvSpPr>
            <a:spLocks noChangeShapeType="1"/>
          </p:cNvSpPr>
          <p:nvPr/>
        </p:nvSpPr>
        <p:spPr bwMode="auto">
          <a:xfrm flipV="1">
            <a:off x="5638800" y="5867400"/>
            <a:ext cx="0" cy="152400"/>
          </a:xfrm>
          <a:prstGeom prst="line">
            <a:avLst/>
          </a:prstGeom>
          <a:noFill/>
          <a:ln w="38100">
            <a:solidFill>
              <a:schemeClr val="tx1"/>
            </a:solidFill>
            <a:round/>
            <a:headEnd/>
            <a:tailEnd/>
          </a:ln>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27334" name="Oval 6"/>
          <p:cNvSpPr>
            <a:spLocks noChangeArrowheads="1"/>
          </p:cNvSpPr>
          <p:nvPr/>
        </p:nvSpPr>
        <p:spPr bwMode="auto">
          <a:xfrm>
            <a:off x="7086600" y="914400"/>
            <a:ext cx="1524000" cy="685800"/>
          </a:xfrm>
          <a:prstGeom prst="ellipse">
            <a:avLst/>
          </a:prstGeom>
          <a:noFill/>
          <a:ln w="76200">
            <a:solidFill>
              <a:srgbClr val="F92C03"/>
            </a:solidFill>
            <a:round/>
            <a:headEnd/>
            <a:tailEnd/>
          </a:ln>
          <a:effectLst>
            <a:outerShdw dist="35921" dir="2700000" algn="ctr" rotWithShape="0">
              <a:schemeClr val="tx1"/>
            </a:outerShdw>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27335" name="Oval 7"/>
          <p:cNvSpPr>
            <a:spLocks noChangeArrowheads="1"/>
          </p:cNvSpPr>
          <p:nvPr/>
        </p:nvSpPr>
        <p:spPr bwMode="auto">
          <a:xfrm>
            <a:off x="6934200" y="4978400"/>
            <a:ext cx="1600200" cy="685800"/>
          </a:xfrm>
          <a:prstGeom prst="ellipse">
            <a:avLst/>
          </a:prstGeom>
          <a:noFill/>
          <a:ln w="76200">
            <a:solidFill>
              <a:srgbClr val="F92C03"/>
            </a:solidFill>
            <a:round/>
            <a:headEnd/>
            <a:tailEnd/>
          </a:ln>
          <a:effectLst>
            <a:outerShdw dist="35921" dir="2700000" algn="ctr" rotWithShape="0">
              <a:schemeClr val="tx1"/>
            </a:outerShdw>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27340" name="Oval 12"/>
          <p:cNvSpPr>
            <a:spLocks noChangeArrowheads="1"/>
          </p:cNvSpPr>
          <p:nvPr/>
        </p:nvSpPr>
        <p:spPr bwMode="auto">
          <a:xfrm>
            <a:off x="4953000" y="5257800"/>
            <a:ext cx="1371600" cy="1676400"/>
          </a:xfrm>
          <a:prstGeom prst="ellipse">
            <a:avLst/>
          </a:prstGeom>
          <a:noFill/>
          <a:ln w="76200">
            <a:solidFill>
              <a:srgbClr val="F92C03"/>
            </a:solidFill>
            <a:round/>
            <a:headEnd/>
            <a:tailEnd/>
          </a:ln>
          <a:effectLst>
            <a:outerShdw dist="35921" dir="2700000" algn="ctr" rotWithShape="0">
              <a:schemeClr val="tx1"/>
            </a:outerShdw>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27341" name="Line 13"/>
          <p:cNvSpPr>
            <a:spLocks noChangeShapeType="1"/>
          </p:cNvSpPr>
          <p:nvPr/>
        </p:nvSpPr>
        <p:spPr bwMode="auto">
          <a:xfrm flipH="1">
            <a:off x="2946400" y="5638800"/>
            <a:ext cx="381000" cy="457200"/>
          </a:xfrm>
          <a:prstGeom prst="line">
            <a:avLst/>
          </a:prstGeom>
          <a:noFill/>
          <a:ln w="63500">
            <a:solidFill>
              <a:srgbClr val="FF0000"/>
            </a:solidFill>
            <a:round/>
            <a:headEnd/>
            <a:tailEnd type="triangle" w="med" len="med"/>
          </a:ln>
          <a:effectLst/>
        </p:spPr>
        <p:txBody>
          <a:bodyPr/>
          <a:lstStyle/>
          <a:p>
            <a:pPr fontAlgn="base">
              <a:spcBef>
                <a:spcPct val="0"/>
              </a:spcBef>
              <a:spcAft>
                <a:spcPct val="0"/>
              </a:spcAft>
            </a:pPr>
            <a:endParaRPr lang="pt-BR" sz="5400" b="1" dirty="0">
              <a:solidFill>
                <a:srgbClr val="000000"/>
              </a:solidFill>
              <a:cs typeface="Arial" pitchFamily="34" charset="0"/>
            </a:endParaRPr>
          </a:p>
        </p:txBody>
      </p:sp>
      <p:sp>
        <p:nvSpPr>
          <p:cNvPr id="227343" name="Text Box 15"/>
          <p:cNvSpPr txBox="1">
            <a:spLocks noChangeArrowheads="1"/>
          </p:cNvSpPr>
          <p:nvPr/>
        </p:nvSpPr>
        <p:spPr bwMode="auto">
          <a:xfrm>
            <a:off x="1447800" y="2209800"/>
            <a:ext cx="4648200" cy="914400"/>
          </a:xfrm>
          <a:prstGeom prst="rect">
            <a:avLst/>
          </a:prstGeom>
          <a:noFill/>
          <a:ln w="9525">
            <a:noFill/>
            <a:miter lim="800000"/>
            <a:headEnd/>
            <a:tailEnd/>
          </a:ln>
          <a:effectLst/>
        </p:spPr>
        <p:txBody>
          <a:bodyPr>
            <a:spAutoFit/>
          </a:bodyPr>
          <a:lstStyle/>
          <a:p>
            <a:pPr fontAlgn="base">
              <a:spcBef>
                <a:spcPct val="50000"/>
              </a:spcBef>
              <a:spcAft>
                <a:spcPct val="0"/>
              </a:spcAft>
            </a:pPr>
            <a:endParaRPr lang="en-US" sz="5400" b="1" dirty="0">
              <a:solidFill>
                <a:srgbClr val="000000"/>
              </a:solidFill>
              <a:cs typeface="Arial" pitchFamily="34" charset="0"/>
            </a:endParaRPr>
          </a:p>
        </p:txBody>
      </p:sp>
      <p:sp>
        <p:nvSpPr>
          <p:cNvPr id="227344" name="Text Box 16"/>
          <p:cNvSpPr txBox="1">
            <a:spLocks noChangeArrowheads="1"/>
          </p:cNvSpPr>
          <p:nvPr/>
        </p:nvSpPr>
        <p:spPr bwMode="auto">
          <a:xfrm>
            <a:off x="457200" y="1371600"/>
            <a:ext cx="6477000" cy="277177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pt-BR" sz="4400" b="1" dirty="0">
                <a:solidFill>
                  <a:srgbClr val="000000"/>
                </a:solidFill>
                <a:effectLst>
                  <a:outerShdw blurRad="38100" dist="38100" dir="2700000" algn="tl">
                    <a:srgbClr val="FFFFFF"/>
                  </a:outerShdw>
                </a:effectLst>
                <a:cs typeface="Arial" pitchFamily="34" charset="0"/>
              </a:rPr>
              <a:t>A taxa do aumento da população mostra que somente houve 4400 anos de crescimento.  </a:t>
            </a:r>
          </a:p>
        </p:txBody>
      </p:sp>
      <p:sp>
        <p:nvSpPr>
          <p:cNvPr id="2" name="Espaço Reservado para Número de Slide 1"/>
          <p:cNvSpPr>
            <a:spLocks noGrp="1"/>
          </p:cNvSpPr>
          <p:nvPr>
            <p:ph type="sldNum" sz="quarter" idx="12"/>
          </p:nvPr>
        </p:nvSpPr>
        <p:spPr>
          <a:xfrm>
            <a:off x="6995241" y="6510339"/>
            <a:ext cx="2133600" cy="476250"/>
          </a:xfrm>
        </p:spPr>
        <p:txBody>
          <a:bodyPr/>
          <a:lstStyle/>
          <a:p>
            <a:fld id="{AF0D1A70-ABC8-4361-A47E-4E3A496D02CF}" type="slidenum">
              <a:rPr lang="en-US" smtClean="0">
                <a:solidFill>
                  <a:srgbClr val="000000"/>
                </a:solidFill>
              </a:rPr>
              <a:pPr/>
              <a:t>40</a:t>
            </a:fld>
            <a:endParaRPr lang="en-US" dirty="0">
              <a:solidFill>
                <a:srgbClr val="000000"/>
              </a:solidFill>
            </a:endParaRPr>
          </a:p>
        </p:txBody>
      </p:sp>
      <p:sp>
        <p:nvSpPr>
          <p:cNvPr id="14" name="Rectangle 5"/>
          <p:cNvSpPr/>
          <p:nvPr/>
        </p:nvSpPr>
        <p:spPr>
          <a:xfrm>
            <a:off x="578086" y="111150"/>
            <a:ext cx="7992888" cy="923330"/>
          </a:xfrm>
          <a:prstGeom prst="rect">
            <a:avLst/>
          </a:prstGeom>
          <a:noFill/>
        </p:spPr>
        <p:txBody>
          <a:bodyPr wrap="square" lIns="91440" tIns="45720" rIns="91440" bIns="45720">
            <a:spAutoFit/>
          </a:bodyPr>
          <a:lstStyle/>
          <a:p>
            <a:pPr algn="ctr"/>
            <a:r>
              <a:rPr lang="pt-BR" sz="5400" b="1" kern="0" dirty="0">
                <a:ln w="1905"/>
                <a:effectLst>
                  <a:innerShdw blurRad="69850" dist="43180" dir="5400000">
                    <a:srgbClr val="000000">
                      <a:alpha val="65000"/>
                    </a:srgbClr>
                  </a:innerShdw>
                </a:effectLst>
                <a:latin typeface="Arial Black" pitchFamily="34" charset="0"/>
              </a:rPr>
              <a:t>População Humana</a:t>
            </a:r>
          </a:p>
        </p:txBody>
      </p:sp>
    </p:spTree>
    <p:extLst>
      <p:ext uri="{BB962C8B-B14F-4D97-AF65-F5344CB8AC3E}">
        <p14:creationId xmlns:p14="http://schemas.microsoft.com/office/powerpoint/2010/main" val="410497741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57200" y="-27384"/>
            <a:ext cx="8229600" cy="1143000"/>
          </a:xfrm>
        </p:spPr>
        <p:txBody>
          <a:bodyPr/>
          <a:lstStyle/>
          <a:p>
            <a:pPr algn="ctr"/>
            <a:r>
              <a:rPr lang="pt-BR" sz="5400" dirty="0">
                <a:solidFill>
                  <a:schemeClr val="bg1"/>
                </a:solidFill>
                <a:effectLst>
                  <a:outerShdw blurRad="38100" dist="38100" dir="2700000" algn="tl">
                    <a:srgbClr val="000000"/>
                  </a:outerShdw>
                </a:effectLst>
              </a:rPr>
              <a:t>A Idade de Coisas Vivas</a:t>
            </a:r>
          </a:p>
        </p:txBody>
      </p:sp>
      <p:sp>
        <p:nvSpPr>
          <p:cNvPr id="224259" name="Rectangle 3"/>
          <p:cNvSpPr>
            <a:spLocks noGrp="1" noChangeArrowheads="1"/>
          </p:cNvSpPr>
          <p:nvPr>
            <p:ph type="body" idx="1"/>
          </p:nvPr>
        </p:nvSpPr>
        <p:spPr>
          <a:xfrm>
            <a:off x="4191000" y="1096963"/>
            <a:ext cx="4724400" cy="1943100"/>
          </a:xfrm>
        </p:spPr>
        <p:txBody>
          <a:bodyPr/>
          <a:lstStyle/>
          <a:p>
            <a:pPr marL="609600" indent="-609600">
              <a:buFontTx/>
              <a:buAutoNum type="arabicPeriod"/>
            </a:pPr>
            <a:r>
              <a:rPr lang="pt-BR" sz="2800" b="1" dirty="0" smtClean="0">
                <a:solidFill>
                  <a:schemeClr val="bg1"/>
                </a:solidFill>
                <a:effectLst>
                  <a:outerShdw blurRad="38100" dist="38100" dir="2700000" algn="tl">
                    <a:srgbClr val="000000"/>
                  </a:outerShdw>
                </a:effectLst>
              </a:rPr>
              <a:t>Sequoia:  </a:t>
            </a:r>
            <a:r>
              <a:rPr lang="pt-BR" sz="2800" b="1" dirty="0">
                <a:solidFill>
                  <a:schemeClr val="bg1"/>
                </a:solidFill>
                <a:effectLst>
                  <a:outerShdw blurRad="38100" dist="38100" dir="2700000" algn="tl">
                    <a:srgbClr val="000000"/>
                  </a:outerShdw>
                </a:effectLst>
              </a:rPr>
              <a:t>Maior árvore do mundo, com mais do que 2.000 anos.  Ainda está crescendo!</a:t>
            </a:r>
          </a:p>
        </p:txBody>
      </p:sp>
      <p:pic>
        <p:nvPicPr>
          <p:cNvPr id="224260" name="Picture 4" descr="Sequoia04"/>
          <p:cNvPicPr>
            <a:picLocks noChangeAspect="1" noChangeArrowheads="1"/>
          </p:cNvPicPr>
          <p:nvPr/>
        </p:nvPicPr>
        <p:blipFill>
          <a:blip r:embed="rId2" cstate="print"/>
          <a:srcRect/>
          <a:stretch>
            <a:fillRect/>
          </a:stretch>
        </p:blipFill>
        <p:spPr bwMode="auto">
          <a:xfrm>
            <a:off x="304800" y="1295400"/>
            <a:ext cx="3629025" cy="4838700"/>
          </a:xfrm>
          <a:prstGeom prst="rect">
            <a:avLst/>
          </a:prstGeom>
          <a:noFill/>
        </p:spPr>
      </p:pic>
      <p:pic>
        <p:nvPicPr>
          <p:cNvPr id="224261" name="Picture 5" descr="Sequoia-Big"/>
          <p:cNvPicPr>
            <a:picLocks noChangeAspect="1" noChangeArrowheads="1"/>
          </p:cNvPicPr>
          <p:nvPr/>
        </p:nvPicPr>
        <p:blipFill>
          <a:blip r:embed="rId3" cstate="print"/>
          <a:srcRect/>
          <a:stretch>
            <a:fillRect/>
          </a:stretch>
        </p:blipFill>
        <p:spPr bwMode="auto">
          <a:xfrm>
            <a:off x="4495800" y="3200400"/>
            <a:ext cx="3889375" cy="2917825"/>
          </a:xfrm>
          <a:prstGeom prst="rect">
            <a:avLst/>
          </a:prstGeom>
          <a:noFill/>
        </p:spPr>
      </p:pic>
      <p:sp>
        <p:nvSpPr>
          <p:cNvPr id="224262" name="Text Box 6"/>
          <p:cNvSpPr txBox="1">
            <a:spLocks noChangeArrowheads="1"/>
          </p:cNvSpPr>
          <p:nvPr/>
        </p:nvSpPr>
        <p:spPr bwMode="auto">
          <a:xfrm>
            <a:off x="457200" y="6248400"/>
            <a:ext cx="8305800" cy="457200"/>
          </a:xfrm>
          <a:prstGeom prst="rect">
            <a:avLst/>
          </a:prstGeom>
          <a:noFill/>
          <a:ln w="9525">
            <a:noFill/>
            <a:miter lim="800000"/>
            <a:headEnd/>
            <a:tailEnd/>
          </a:ln>
          <a:effectLst/>
        </p:spPr>
        <p:txBody>
          <a:bodyPr>
            <a:spAutoFit/>
          </a:bodyPr>
          <a:lstStyle/>
          <a:p>
            <a:pPr algn="ctr" fontAlgn="base">
              <a:spcBef>
                <a:spcPct val="50000"/>
              </a:spcBef>
              <a:spcAft>
                <a:spcPct val="0"/>
              </a:spcAft>
            </a:pPr>
            <a:r>
              <a:rPr lang="pt-BR" sz="2400" b="1" dirty="0">
                <a:solidFill>
                  <a:srgbClr val="FFFFFF"/>
                </a:solidFill>
                <a:effectLst>
                  <a:outerShdw blurRad="38100" dist="38100" dir="2700000" algn="tl">
                    <a:srgbClr val="000000"/>
                  </a:outerShdw>
                </a:effectLst>
                <a:cs typeface="Arial" pitchFamily="34" charset="0"/>
              </a:rPr>
              <a:t>ISSO ENCAIXA-SE BEM COM A BÍBLIA E O DILÚVIO!</a:t>
            </a:r>
          </a:p>
        </p:txBody>
      </p:sp>
      <p:sp>
        <p:nvSpPr>
          <p:cNvPr id="2" name="Espaço Reservado para Número de Slide 1"/>
          <p:cNvSpPr>
            <a:spLocks noGrp="1"/>
          </p:cNvSpPr>
          <p:nvPr>
            <p:ph type="sldNum" sz="quarter" idx="12"/>
          </p:nvPr>
        </p:nvSpPr>
        <p:spPr>
          <a:xfrm>
            <a:off x="6948264" y="6337126"/>
            <a:ext cx="2133600" cy="476250"/>
          </a:xfrm>
        </p:spPr>
        <p:txBody>
          <a:bodyPr/>
          <a:lstStyle/>
          <a:p>
            <a:fld id="{624ED6C1-64C3-4178-A0AD-AF9175129CEB}" type="slidenum">
              <a:rPr lang="en-US" smtClean="0">
                <a:solidFill>
                  <a:schemeClr val="bg1"/>
                </a:solidFill>
              </a:rPr>
              <a:pPr/>
              <a:t>41</a:t>
            </a:fld>
            <a:endParaRPr lang="en-US" dirty="0">
              <a:solidFill>
                <a:schemeClr val="bg1"/>
              </a:solidFill>
            </a:endParaRPr>
          </a:p>
        </p:txBody>
      </p:sp>
    </p:spTree>
    <p:extLst>
      <p:ext uri="{BB962C8B-B14F-4D97-AF65-F5344CB8AC3E}">
        <p14:creationId xmlns:p14="http://schemas.microsoft.com/office/powerpoint/2010/main" val="24897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4262"/>
                                        </p:tgtEl>
                                        <p:attrNameLst>
                                          <p:attrName>style.visibility</p:attrName>
                                        </p:attrNameLst>
                                      </p:cBhvr>
                                      <p:to>
                                        <p:strVal val="visible"/>
                                      </p:to>
                                    </p:set>
                                    <p:animEffect transition="in" filter="dissolve">
                                      <p:cBhvr>
                                        <p:cTn id="7" dur="500"/>
                                        <p:tgtEl>
                                          <p:spTgt spid="224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2" name="Picture 6" descr="great-barrier-reef-location"/>
          <p:cNvPicPr>
            <a:picLocks noChangeAspect="1" noChangeArrowheads="1"/>
          </p:cNvPicPr>
          <p:nvPr/>
        </p:nvPicPr>
        <p:blipFill>
          <a:blip r:embed="rId2" cstate="print"/>
          <a:srcRect/>
          <a:stretch>
            <a:fillRect/>
          </a:stretch>
        </p:blipFill>
        <p:spPr bwMode="auto">
          <a:xfrm>
            <a:off x="152400" y="0"/>
            <a:ext cx="8839200" cy="6911975"/>
          </a:xfrm>
          <a:prstGeom prst="rect">
            <a:avLst/>
          </a:prstGeom>
          <a:noFill/>
        </p:spPr>
      </p:pic>
      <p:pic>
        <p:nvPicPr>
          <p:cNvPr id="275461" name="Picture 5" descr="GreatBarrierReef-EO"/>
          <p:cNvPicPr>
            <a:picLocks noChangeAspect="1" noChangeArrowheads="1"/>
          </p:cNvPicPr>
          <p:nvPr/>
        </p:nvPicPr>
        <p:blipFill>
          <a:blip r:embed="rId3" cstate="print"/>
          <a:srcRect/>
          <a:stretch>
            <a:fillRect/>
          </a:stretch>
        </p:blipFill>
        <p:spPr bwMode="auto">
          <a:xfrm>
            <a:off x="5892800" y="1241425"/>
            <a:ext cx="2847975" cy="2847975"/>
          </a:xfrm>
          <a:prstGeom prst="rect">
            <a:avLst/>
          </a:prstGeom>
          <a:noFill/>
          <a:ln w="38100">
            <a:solidFill>
              <a:schemeClr val="bg1"/>
            </a:solidFill>
            <a:miter lim="800000"/>
            <a:headEnd/>
            <a:tailEnd/>
          </a:ln>
        </p:spPr>
      </p:pic>
      <p:sp>
        <p:nvSpPr>
          <p:cNvPr id="275466" name="Rectangle 10"/>
          <p:cNvSpPr>
            <a:spLocks noChangeArrowheads="1"/>
          </p:cNvSpPr>
          <p:nvPr/>
        </p:nvSpPr>
        <p:spPr bwMode="auto">
          <a:xfrm>
            <a:off x="228600" y="4343400"/>
            <a:ext cx="4876800" cy="609600"/>
          </a:xfrm>
          <a:prstGeom prst="rect">
            <a:avLst/>
          </a:prstGeom>
          <a:solidFill>
            <a:schemeClr val="bg1"/>
          </a:solidFill>
          <a:ln w="9525">
            <a:solidFill>
              <a:schemeClr val="bg1"/>
            </a:solidFill>
            <a:miter lim="800000"/>
            <a:headEnd/>
            <a:tailEnd/>
          </a:ln>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75467" name="Rectangle 11"/>
          <p:cNvSpPr>
            <a:spLocks noChangeArrowheads="1"/>
          </p:cNvSpPr>
          <p:nvPr/>
        </p:nvSpPr>
        <p:spPr bwMode="auto">
          <a:xfrm>
            <a:off x="228600" y="5181600"/>
            <a:ext cx="4876800" cy="1676400"/>
          </a:xfrm>
          <a:prstGeom prst="rect">
            <a:avLst/>
          </a:prstGeom>
          <a:solidFill>
            <a:schemeClr val="bg1"/>
          </a:solidFill>
          <a:ln w="9525">
            <a:solidFill>
              <a:schemeClr val="bg1"/>
            </a:solidFill>
            <a:miter lim="800000"/>
            <a:headEnd/>
            <a:tailEnd/>
          </a:ln>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75468" name="Rectangle 12"/>
          <p:cNvSpPr>
            <a:spLocks noChangeArrowheads="1"/>
          </p:cNvSpPr>
          <p:nvPr/>
        </p:nvSpPr>
        <p:spPr bwMode="auto">
          <a:xfrm>
            <a:off x="228600" y="4724400"/>
            <a:ext cx="2590800" cy="609600"/>
          </a:xfrm>
          <a:prstGeom prst="rect">
            <a:avLst/>
          </a:prstGeom>
          <a:solidFill>
            <a:schemeClr val="bg1"/>
          </a:solidFill>
          <a:ln w="9525">
            <a:solidFill>
              <a:schemeClr val="bg1"/>
            </a:solidFill>
            <a:miter lim="800000"/>
            <a:headEnd/>
            <a:tailEnd/>
          </a:ln>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75469" name="Rectangle 13"/>
          <p:cNvSpPr>
            <a:spLocks noChangeArrowheads="1"/>
          </p:cNvSpPr>
          <p:nvPr/>
        </p:nvSpPr>
        <p:spPr bwMode="auto">
          <a:xfrm>
            <a:off x="8001000" y="4343400"/>
            <a:ext cx="863600" cy="2514600"/>
          </a:xfrm>
          <a:prstGeom prst="rect">
            <a:avLst/>
          </a:prstGeom>
          <a:solidFill>
            <a:schemeClr val="bg1"/>
          </a:solidFill>
          <a:ln w="9525">
            <a:solidFill>
              <a:schemeClr val="bg1"/>
            </a:solidFill>
            <a:miter lim="800000"/>
            <a:headEnd/>
            <a:tailEnd/>
          </a:ln>
          <a:effectLst/>
        </p:spPr>
        <p:txBody>
          <a:bodyPr wrap="none" anchor="ctr"/>
          <a:lstStyle/>
          <a:p>
            <a:pPr fontAlgn="base">
              <a:spcBef>
                <a:spcPct val="0"/>
              </a:spcBef>
              <a:spcAft>
                <a:spcPct val="0"/>
              </a:spcAft>
            </a:pPr>
            <a:endParaRPr lang="pt-BR" sz="5400" b="1" dirty="0">
              <a:solidFill>
                <a:srgbClr val="000000"/>
              </a:solidFill>
              <a:cs typeface="Arial" pitchFamily="34" charset="0"/>
            </a:endParaRPr>
          </a:p>
        </p:txBody>
      </p:sp>
      <p:sp>
        <p:nvSpPr>
          <p:cNvPr id="275470" name="Text Box 14"/>
          <p:cNvSpPr txBox="1">
            <a:spLocks noChangeArrowheads="1"/>
          </p:cNvSpPr>
          <p:nvPr/>
        </p:nvSpPr>
        <p:spPr bwMode="auto">
          <a:xfrm>
            <a:off x="304800" y="4357688"/>
            <a:ext cx="4724400" cy="519112"/>
          </a:xfrm>
          <a:prstGeom prst="rect">
            <a:avLst/>
          </a:prstGeom>
          <a:noFill/>
          <a:ln w="9525">
            <a:noFill/>
            <a:miter lim="800000"/>
            <a:headEnd/>
            <a:tailEnd/>
          </a:ln>
          <a:effectLst/>
        </p:spPr>
        <p:txBody>
          <a:bodyPr>
            <a:spAutoFit/>
          </a:bodyPr>
          <a:lstStyle/>
          <a:p>
            <a:pPr fontAlgn="base">
              <a:spcBef>
                <a:spcPct val="50000"/>
              </a:spcBef>
              <a:spcAft>
                <a:spcPct val="0"/>
              </a:spcAft>
            </a:pPr>
            <a:r>
              <a:rPr lang="pt-BR" sz="2800" b="1" dirty="0">
                <a:solidFill>
                  <a:srgbClr val="000000"/>
                </a:solidFill>
                <a:effectLst>
                  <a:outerShdw blurRad="38100" dist="38100" dir="2700000" algn="tl">
                    <a:srgbClr val="FFFFFF"/>
                  </a:outerShdw>
                </a:effectLst>
                <a:cs typeface="Arial" pitchFamily="34" charset="0"/>
              </a:rPr>
              <a:t>2</a:t>
            </a:r>
            <a:r>
              <a:rPr lang="pt-BR" sz="2800" b="1" dirty="0" smtClean="0">
                <a:solidFill>
                  <a:srgbClr val="000000"/>
                </a:solidFill>
                <a:effectLst>
                  <a:outerShdw blurRad="38100" dist="38100" dir="2700000" algn="tl">
                    <a:srgbClr val="FFFFFF"/>
                  </a:outerShdw>
                </a:effectLst>
                <a:cs typeface="Arial" pitchFamily="34" charset="0"/>
              </a:rPr>
              <a:t>. </a:t>
            </a:r>
            <a:r>
              <a:rPr lang="pt-BR" sz="2800" b="1" dirty="0">
                <a:solidFill>
                  <a:srgbClr val="000000"/>
                </a:solidFill>
                <a:effectLst>
                  <a:outerShdw blurRad="38100" dist="38100" dir="2700000" algn="tl">
                    <a:srgbClr val="FFFFFF"/>
                  </a:outerShdw>
                </a:effectLst>
                <a:cs typeface="Arial" pitchFamily="34" charset="0"/>
              </a:rPr>
              <a:t>GREAT BARRIER REEF</a:t>
            </a:r>
          </a:p>
        </p:txBody>
      </p:sp>
      <p:sp>
        <p:nvSpPr>
          <p:cNvPr id="275471" name="Text Box 15"/>
          <p:cNvSpPr txBox="1">
            <a:spLocks noChangeArrowheads="1"/>
          </p:cNvSpPr>
          <p:nvPr/>
        </p:nvSpPr>
        <p:spPr bwMode="auto">
          <a:xfrm>
            <a:off x="533400" y="5181600"/>
            <a:ext cx="4343400" cy="1552575"/>
          </a:xfrm>
          <a:prstGeom prst="rect">
            <a:avLst/>
          </a:prstGeom>
          <a:noFill/>
          <a:ln w="9525">
            <a:noFill/>
            <a:miter lim="800000"/>
            <a:headEnd/>
            <a:tailEnd/>
          </a:ln>
          <a:effectLst/>
        </p:spPr>
        <p:txBody>
          <a:bodyPr>
            <a:spAutoFit/>
          </a:bodyPr>
          <a:lstStyle/>
          <a:p>
            <a:pPr fontAlgn="base">
              <a:spcBef>
                <a:spcPct val="50000"/>
              </a:spcBef>
              <a:spcAft>
                <a:spcPct val="0"/>
              </a:spcAft>
            </a:pPr>
            <a:r>
              <a:rPr lang="pt-BR" sz="2400" b="1" dirty="0">
                <a:solidFill>
                  <a:srgbClr val="000000"/>
                </a:solidFill>
                <a:cs typeface="Arial" pitchFamily="34" charset="0"/>
              </a:rPr>
              <a:t>A Grande Barreira de Recifes é o maior recife de coral do mundo, com uma extensão de cerca 2300 km.</a:t>
            </a:r>
          </a:p>
        </p:txBody>
      </p:sp>
      <p:sp>
        <p:nvSpPr>
          <p:cNvPr id="2" name="Espaço Reservado para Número de Slide 1"/>
          <p:cNvSpPr>
            <a:spLocks noGrp="1"/>
          </p:cNvSpPr>
          <p:nvPr>
            <p:ph type="sldNum" sz="quarter" idx="12"/>
          </p:nvPr>
        </p:nvSpPr>
        <p:spPr/>
        <p:txBody>
          <a:bodyPr/>
          <a:lstStyle/>
          <a:p>
            <a:fld id="{624ED6C1-64C3-4178-A0AD-AF9175129CEB}" type="slidenum">
              <a:rPr lang="en-US" smtClean="0">
                <a:solidFill>
                  <a:srgbClr val="000000"/>
                </a:solidFill>
              </a:rPr>
              <a:pPr/>
              <a:t>42</a:t>
            </a:fld>
            <a:endParaRPr lang="en-US" dirty="0">
              <a:solidFill>
                <a:srgbClr val="000000"/>
              </a:solidFill>
            </a:endParaRPr>
          </a:p>
        </p:txBody>
      </p:sp>
      <p:sp>
        <p:nvSpPr>
          <p:cNvPr id="13" name="Rectangle 2"/>
          <p:cNvSpPr>
            <a:spLocks noGrp="1" noChangeArrowheads="1"/>
          </p:cNvSpPr>
          <p:nvPr>
            <p:ph type="title"/>
          </p:nvPr>
        </p:nvSpPr>
        <p:spPr>
          <a:xfrm>
            <a:off x="457200" y="-27384"/>
            <a:ext cx="8229600" cy="1143000"/>
          </a:xfrm>
        </p:spPr>
        <p:txBody>
          <a:bodyPr/>
          <a:lstStyle/>
          <a:p>
            <a:pPr algn="ctr"/>
            <a:r>
              <a:rPr lang="pt-BR" sz="5400" dirty="0">
                <a:solidFill>
                  <a:schemeClr val="bg1"/>
                </a:solidFill>
                <a:effectLst>
                  <a:outerShdw blurRad="38100" dist="38100" dir="2700000" algn="tl">
                    <a:srgbClr val="000000"/>
                  </a:outerShdw>
                </a:effectLst>
              </a:rPr>
              <a:t>A Idade de Coisas Vivas</a:t>
            </a:r>
          </a:p>
        </p:txBody>
      </p:sp>
    </p:spTree>
    <p:extLst>
      <p:ext uri="{BB962C8B-B14F-4D97-AF65-F5344CB8AC3E}">
        <p14:creationId xmlns:p14="http://schemas.microsoft.com/office/powerpoint/2010/main" val="40367919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268760"/>
            <a:ext cx="8489314" cy="4525963"/>
          </a:xfrm>
        </p:spPr>
        <p:txBody>
          <a:bodyPr/>
          <a:lstStyle/>
          <a:p>
            <a:pPr marL="457200" indent="-457200">
              <a:buNone/>
            </a:pPr>
            <a:r>
              <a:rPr lang="pt-BR" sz="2400" b="0" dirty="0">
                <a:solidFill>
                  <a:schemeClr val="bg1"/>
                </a:solidFill>
              </a:rPr>
              <a:t>4. 	Llareta - A planta llareta cresce no ar muito seco e a luz solar dura em elevações altas, acima de 3.200 m. Cresce nas pastagens de Puna dos Andes no Peru, Bolívia, no norte do Chile e no oeste da Argentina em altitudes entre 3.200 e 4.500 metros.</a:t>
            </a:r>
            <a:endParaRPr lang="pt-BR" sz="2400" dirty="0">
              <a:solidFill>
                <a:schemeClr val="bg1"/>
              </a:solidFill>
            </a:endParaRPr>
          </a:p>
        </p:txBody>
      </p:sp>
      <p:sp>
        <p:nvSpPr>
          <p:cNvPr id="4" name="Espaço Reservado para Número de Slide 3"/>
          <p:cNvSpPr>
            <a:spLocks noGrp="1"/>
          </p:cNvSpPr>
          <p:nvPr>
            <p:ph type="sldNum" sz="quarter" idx="12"/>
          </p:nvPr>
        </p:nvSpPr>
        <p:spPr/>
        <p:txBody>
          <a:bodyPr/>
          <a:lstStyle/>
          <a:p>
            <a:pPr>
              <a:defRPr/>
            </a:pPr>
            <a:fld id="{E1911980-6A66-4AF6-9F67-1985CF5B315D}" type="slidenum">
              <a:rPr lang="en-US" smtClean="0"/>
              <a:pPr>
                <a:defRPr/>
              </a:pPr>
              <a:t>43</a:t>
            </a:fld>
            <a:endParaRPr lang="en-US"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306205"/>
            <a:ext cx="5072296" cy="3363155"/>
          </a:xfrm>
          <a:prstGeom prst="rect">
            <a:avLst/>
          </a:prstGeom>
        </p:spPr>
      </p:pic>
      <p:sp>
        <p:nvSpPr>
          <p:cNvPr id="12" name="Rectangle 2"/>
          <p:cNvSpPr txBox="1">
            <a:spLocks noChangeArrowheads="1"/>
          </p:cNvSpPr>
          <p:nvPr/>
        </p:nvSpPr>
        <p:spPr bwMode="auto">
          <a:xfrm>
            <a:off x="457200" y="-2738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a:solidFill>
                  <a:schemeClr val="tx1"/>
                </a:solidFill>
                <a:latin typeface="+mj-lt"/>
                <a:ea typeface="+mj-ea"/>
                <a:cs typeface="+mj-cs"/>
              </a:defRPr>
            </a:lvl1pPr>
            <a:lvl2pPr algn="l" rtl="0" fontAlgn="base">
              <a:spcBef>
                <a:spcPct val="0"/>
              </a:spcBef>
              <a:spcAft>
                <a:spcPct val="0"/>
              </a:spcAft>
              <a:defRPr sz="4400" b="1">
                <a:solidFill>
                  <a:schemeClr val="tx1"/>
                </a:solidFill>
                <a:latin typeface="Arial" pitchFamily="34" charset="0"/>
              </a:defRPr>
            </a:lvl2pPr>
            <a:lvl3pPr algn="l" rtl="0" fontAlgn="base">
              <a:spcBef>
                <a:spcPct val="0"/>
              </a:spcBef>
              <a:spcAft>
                <a:spcPct val="0"/>
              </a:spcAft>
              <a:defRPr sz="4400" b="1">
                <a:solidFill>
                  <a:schemeClr val="tx1"/>
                </a:solidFill>
                <a:latin typeface="Arial" pitchFamily="34" charset="0"/>
              </a:defRPr>
            </a:lvl3pPr>
            <a:lvl4pPr algn="l" rtl="0" fontAlgn="base">
              <a:spcBef>
                <a:spcPct val="0"/>
              </a:spcBef>
              <a:spcAft>
                <a:spcPct val="0"/>
              </a:spcAft>
              <a:defRPr sz="4400" b="1">
                <a:solidFill>
                  <a:schemeClr val="tx1"/>
                </a:solidFill>
                <a:latin typeface="Arial" pitchFamily="34" charset="0"/>
              </a:defRPr>
            </a:lvl4pPr>
            <a:lvl5pPr algn="l" rtl="0" fontAlgn="base">
              <a:spcBef>
                <a:spcPct val="0"/>
              </a:spcBef>
              <a:spcAft>
                <a:spcPct val="0"/>
              </a:spcAft>
              <a:defRPr sz="4400" b="1">
                <a:solidFill>
                  <a:schemeClr val="tx1"/>
                </a:solidFill>
                <a:latin typeface="Arial" pitchFamily="34" charset="0"/>
              </a:defRPr>
            </a:lvl5pPr>
            <a:lvl6pPr marL="457200" algn="l" rtl="0" fontAlgn="base">
              <a:spcBef>
                <a:spcPct val="0"/>
              </a:spcBef>
              <a:spcAft>
                <a:spcPct val="0"/>
              </a:spcAft>
              <a:defRPr sz="4400" b="1">
                <a:solidFill>
                  <a:schemeClr val="tx1"/>
                </a:solidFill>
                <a:latin typeface="Arial" pitchFamily="34" charset="0"/>
              </a:defRPr>
            </a:lvl6pPr>
            <a:lvl7pPr marL="914400" algn="l" rtl="0" fontAlgn="base">
              <a:spcBef>
                <a:spcPct val="0"/>
              </a:spcBef>
              <a:spcAft>
                <a:spcPct val="0"/>
              </a:spcAft>
              <a:defRPr sz="4400" b="1">
                <a:solidFill>
                  <a:schemeClr val="tx1"/>
                </a:solidFill>
                <a:latin typeface="Arial" pitchFamily="34" charset="0"/>
              </a:defRPr>
            </a:lvl7pPr>
            <a:lvl8pPr marL="1371600" algn="l" rtl="0" fontAlgn="base">
              <a:spcBef>
                <a:spcPct val="0"/>
              </a:spcBef>
              <a:spcAft>
                <a:spcPct val="0"/>
              </a:spcAft>
              <a:defRPr sz="4400" b="1">
                <a:solidFill>
                  <a:schemeClr val="tx1"/>
                </a:solidFill>
                <a:latin typeface="Arial" pitchFamily="34" charset="0"/>
              </a:defRPr>
            </a:lvl8pPr>
            <a:lvl9pPr marL="1828800" algn="l" rtl="0" fontAlgn="base">
              <a:spcBef>
                <a:spcPct val="0"/>
              </a:spcBef>
              <a:spcAft>
                <a:spcPct val="0"/>
              </a:spcAft>
              <a:defRPr sz="4400" b="1">
                <a:solidFill>
                  <a:schemeClr val="tx1"/>
                </a:solidFill>
                <a:latin typeface="Arial" pitchFamily="34" charset="0"/>
              </a:defRPr>
            </a:lvl9pPr>
          </a:lstStyle>
          <a:p>
            <a:pPr algn="ctr"/>
            <a:r>
              <a:rPr lang="pt-BR" sz="5400" kern="0" dirty="0">
                <a:solidFill>
                  <a:schemeClr val="bg1"/>
                </a:solidFill>
                <a:effectLst>
                  <a:outerShdw blurRad="38100" dist="38100" dir="2700000" algn="tl">
                    <a:srgbClr val="000000"/>
                  </a:outerShdw>
                </a:effectLst>
              </a:rPr>
              <a:t>A Idade de Coisas Vivas</a:t>
            </a:r>
          </a:p>
        </p:txBody>
      </p:sp>
    </p:spTree>
    <p:extLst>
      <p:ext uri="{BB962C8B-B14F-4D97-AF65-F5344CB8AC3E}">
        <p14:creationId xmlns:p14="http://schemas.microsoft.com/office/powerpoint/2010/main" val="2602154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268760"/>
            <a:ext cx="8489314" cy="4525963"/>
          </a:xfrm>
        </p:spPr>
        <p:txBody>
          <a:bodyPr/>
          <a:lstStyle/>
          <a:p>
            <a:pPr marL="346075" indent="-346075">
              <a:buNone/>
            </a:pPr>
            <a:r>
              <a:rPr lang="pt-BR" sz="2400" dirty="0">
                <a:solidFill>
                  <a:schemeClr val="bg1"/>
                </a:solidFill>
              </a:rPr>
              <a:t>4. 	Llareta - </a:t>
            </a:r>
            <a:r>
              <a:rPr lang="pt-BR" sz="2400" dirty="0" smtClean="0">
                <a:solidFill>
                  <a:schemeClr val="bg1"/>
                </a:solidFill>
              </a:rPr>
              <a:t>Tem </a:t>
            </a:r>
            <a:r>
              <a:rPr lang="pt-BR" sz="2400" dirty="0">
                <a:solidFill>
                  <a:schemeClr val="bg1"/>
                </a:solidFill>
              </a:rPr>
              <a:t>uma taxa de crescimento de menos de 1 a 2 centímetros por ano. Se você fizer a matemática, você chegará à conclusão: com essa taxa de crescimento tão lenta, essas grandes plantas devem realmente ser antigas. Os cientistas estimam que alguns têm mais de 3.000 anos de idade.</a:t>
            </a:r>
          </a:p>
        </p:txBody>
      </p:sp>
      <p:sp>
        <p:nvSpPr>
          <p:cNvPr id="12" name="Rectangle 2"/>
          <p:cNvSpPr txBox="1">
            <a:spLocks noChangeArrowheads="1"/>
          </p:cNvSpPr>
          <p:nvPr/>
        </p:nvSpPr>
        <p:spPr bwMode="auto">
          <a:xfrm>
            <a:off x="457200" y="-27384"/>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a:solidFill>
                  <a:schemeClr val="tx1"/>
                </a:solidFill>
                <a:latin typeface="+mj-lt"/>
                <a:ea typeface="+mj-ea"/>
                <a:cs typeface="+mj-cs"/>
              </a:defRPr>
            </a:lvl1pPr>
            <a:lvl2pPr algn="l" rtl="0" fontAlgn="base">
              <a:spcBef>
                <a:spcPct val="0"/>
              </a:spcBef>
              <a:spcAft>
                <a:spcPct val="0"/>
              </a:spcAft>
              <a:defRPr sz="4400" b="1">
                <a:solidFill>
                  <a:schemeClr val="tx1"/>
                </a:solidFill>
                <a:latin typeface="Arial" pitchFamily="34" charset="0"/>
              </a:defRPr>
            </a:lvl2pPr>
            <a:lvl3pPr algn="l" rtl="0" fontAlgn="base">
              <a:spcBef>
                <a:spcPct val="0"/>
              </a:spcBef>
              <a:spcAft>
                <a:spcPct val="0"/>
              </a:spcAft>
              <a:defRPr sz="4400" b="1">
                <a:solidFill>
                  <a:schemeClr val="tx1"/>
                </a:solidFill>
                <a:latin typeface="Arial" pitchFamily="34" charset="0"/>
              </a:defRPr>
            </a:lvl3pPr>
            <a:lvl4pPr algn="l" rtl="0" fontAlgn="base">
              <a:spcBef>
                <a:spcPct val="0"/>
              </a:spcBef>
              <a:spcAft>
                <a:spcPct val="0"/>
              </a:spcAft>
              <a:defRPr sz="4400" b="1">
                <a:solidFill>
                  <a:schemeClr val="tx1"/>
                </a:solidFill>
                <a:latin typeface="Arial" pitchFamily="34" charset="0"/>
              </a:defRPr>
            </a:lvl4pPr>
            <a:lvl5pPr algn="l" rtl="0" fontAlgn="base">
              <a:spcBef>
                <a:spcPct val="0"/>
              </a:spcBef>
              <a:spcAft>
                <a:spcPct val="0"/>
              </a:spcAft>
              <a:defRPr sz="4400" b="1">
                <a:solidFill>
                  <a:schemeClr val="tx1"/>
                </a:solidFill>
                <a:latin typeface="Arial" pitchFamily="34" charset="0"/>
              </a:defRPr>
            </a:lvl5pPr>
            <a:lvl6pPr marL="457200" algn="l" rtl="0" fontAlgn="base">
              <a:spcBef>
                <a:spcPct val="0"/>
              </a:spcBef>
              <a:spcAft>
                <a:spcPct val="0"/>
              </a:spcAft>
              <a:defRPr sz="4400" b="1">
                <a:solidFill>
                  <a:schemeClr val="tx1"/>
                </a:solidFill>
                <a:latin typeface="Arial" pitchFamily="34" charset="0"/>
              </a:defRPr>
            </a:lvl6pPr>
            <a:lvl7pPr marL="914400" algn="l" rtl="0" fontAlgn="base">
              <a:spcBef>
                <a:spcPct val="0"/>
              </a:spcBef>
              <a:spcAft>
                <a:spcPct val="0"/>
              </a:spcAft>
              <a:defRPr sz="4400" b="1">
                <a:solidFill>
                  <a:schemeClr val="tx1"/>
                </a:solidFill>
                <a:latin typeface="Arial" pitchFamily="34" charset="0"/>
              </a:defRPr>
            </a:lvl7pPr>
            <a:lvl8pPr marL="1371600" algn="l" rtl="0" fontAlgn="base">
              <a:spcBef>
                <a:spcPct val="0"/>
              </a:spcBef>
              <a:spcAft>
                <a:spcPct val="0"/>
              </a:spcAft>
              <a:defRPr sz="4400" b="1">
                <a:solidFill>
                  <a:schemeClr val="tx1"/>
                </a:solidFill>
                <a:latin typeface="Arial" pitchFamily="34" charset="0"/>
              </a:defRPr>
            </a:lvl8pPr>
            <a:lvl9pPr marL="1828800" algn="l" rtl="0" fontAlgn="base">
              <a:spcBef>
                <a:spcPct val="0"/>
              </a:spcBef>
              <a:spcAft>
                <a:spcPct val="0"/>
              </a:spcAft>
              <a:defRPr sz="4400" b="1">
                <a:solidFill>
                  <a:schemeClr val="tx1"/>
                </a:solidFill>
                <a:latin typeface="Arial" pitchFamily="34" charset="0"/>
              </a:defRPr>
            </a:lvl9pPr>
          </a:lstStyle>
          <a:p>
            <a:pPr algn="ctr"/>
            <a:r>
              <a:rPr lang="pt-BR" sz="5400" kern="0" dirty="0">
                <a:solidFill>
                  <a:schemeClr val="bg1"/>
                </a:solidFill>
                <a:effectLst>
                  <a:outerShdw blurRad="38100" dist="38100" dir="2700000" algn="tl">
                    <a:srgbClr val="000000"/>
                  </a:outerShdw>
                </a:effectLst>
              </a:rPr>
              <a:t>A Idade de Coisas Vivas</a:t>
            </a:r>
          </a:p>
        </p:txBody>
      </p:sp>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268" y="3684315"/>
            <a:ext cx="2840971" cy="2130728"/>
          </a:xfrm>
          <a:prstGeom prst="rect">
            <a:avLst/>
          </a:prstGeom>
          <a:ln>
            <a:solidFill>
              <a:schemeClr val="bg1"/>
            </a:solidFill>
          </a:ln>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16" y="3698451"/>
            <a:ext cx="2840735" cy="2130552"/>
          </a:xfrm>
          <a:prstGeom prst="rect">
            <a:avLst/>
          </a:prstGeom>
          <a:ln>
            <a:solidFill>
              <a:schemeClr val="bg1"/>
            </a:solidFill>
          </a:ln>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164" y="3698451"/>
            <a:ext cx="3213289" cy="2130552"/>
          </a:xfrm>
          <a:prstGeom prst="rect">
            <a:avLst/>
          </a:prstGeom>
          <a:ln>
            <a:solidFill>
              <a:schemeClr val="bg1"/>
            </a:solidFill>
          </a:ln>
        </p:spPr>
      </p:pic>
    </p:spTree>
    <p:extLst>
      <p:ext uri="{BB962C8B-B14F-4D97-AF65-F5344CB8AC3E}">
        <p14:creationId xmlns:p14="http://schemas.microsoft.com/office/powerpoint/2010/main" val="3935274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606148"/>
            <a:ext cx="8640960" cy="3046988"/>
          </a:xfrm>
          <a:prstGeom prst="rect">
            <a:avLst/>
          </a:prstGeom>
          <a:noFill/>
        </p:spPr>
        <p:txBody>
          <a:bodyPr wrap="square" lIns="91440" tIns="45720" rIns="91440" bIns="45720">
            <a:spAutoFit/>
          </a:bodyPr>
          <a:lstStyle/>
          <a:p>
            <a:pPr algn="ctr"/>
            <a:r>
              <a:rPr lang="en-US"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NATUREZA DO DILÚVIO</a:t>
            </a:r>
          </a:p>
        </p:txBody>
      </p:sp>
      <p:sp>
        <p:nvSpPr>
          <p:cNvPr id="2" name="Espaço Reservado para Número de Slide 1"/>
          <p:cNvSpPr>
            <a:spLocks noGrp="1"/>
          </p:cNvSpPr>
          <p:nvPr>
            <p:ph type="sldNum" sz="quarter" idx="12"/>
          </p:nvPr>
        </p:nvSpPr>
        <p:spPr/>
        <p:txBody>
          <a:bodyPr/>
          <a:lstStyle/>
          <a:p>
            <a:pPr>
              <a:defRPr/>
            </a:pPr>
            <a:fld id="{391357EB-D591-4903-B227-5DE7A5222FBA}" type="slidenum">
              <a:rPr lang="en-US" smtClean="0">
                <a:solidFill>
                  <a:srgbClr val="FFFFFF"/>
                </a:solidFill>
                <a:latin typeface="Arial"/>
              </a:rPr>
              <a:pPr>
                <a:defRPr/>
              </a:pPr>
              <a:t>45</a:t>
            </a:fld>
            <a:endParaRPr lang="en-US" dirty="0">
              <a:solidFill>
                <a:srgbClr val="FFFFFF"/>
              </a:solidFill>
              <a:latin typeface="Arial"/>
            </a:endParaRPr>
          </a:p>
        </p:txBody>
      </p:sp>
    </p:spTree>
    <p:extLst>
      <p:ext uri="{BB962C8B-B14F-4D97-AF65-F5344CB8AC3E}">
        <p14:creationId xmlns:p14="http://schemas.microsoft.com/office/powerpoint/2010/main" val="1107576727"/>
      </p:ext>
    </p:extLst>
  </p:cSld>
  <p:clrMapOvr>
    <a:masterClrMapping/>
  </p:clrMapOvr>
  <p:transition advClick="0">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fontAlgn="base">
              <a:spcBef>
                <a:spcPct val="0"/>
              </a:spcBef>
              <a:spcAft>
                <a:spcPct val="0"/>
              </a:spcAft>
              <a:defRPr/>
            </a:pPr>
            <a:r>
              <a:rPr lang="en-US" sz="4800" kern="0" dirty="0" smtClean="0">
                <a:solidFill>
                  <a:srgbClr val="FFFFFF"/>
                </a:solidFill>
                <a:effectLst>
                  <a:outerShdw blurRad="38100" dist="38100" dir="2700000" algn="tl">
                    <a:srgbClr val="000000">
                      <a:alpha val="43137"/>
                    </a:srgbClr>
                  </a:outerShdw>
                </a:effectLst>
                <a:latin typeface="Arial Black" pitchFamily="34" charset="0"/>
              </a:rPr>
              <a:t>O DILÚVIO GLOBAL</a:t>
            </a:r>
          </a:p>
        </p:txBody>
      </p:sp>
      <p:sp>
        <p:nvSpPr>
          <p:cNvPr id="7" name="Text Placeholder 10"/>
          <p:cNvSpPr txBox="1">
            <a:spLocks/>
          </p:cNvSpPr>
          <p:nvPr/>
        </p:nvSpPr>
        <p:spPr>
          <a:xfrm>
            <a:off x="251520" y="1268760"/>
            <a:ext cx="8568952" cy="1944216"/>
          </a:xfrm>
          <a:prstGeom prst="rect">
            <a:avLst/>
          </a:prstGeom>
        </p:spPr>
        <p:txBody>
          <a:bodyPr/>
          <a:lstStyle/>
          <a:p>
            <a:pPr marL="342900" indent="-342900" algn="ctr">
              <a:spcBef>
                <a:spcPct val="20000"/>
              </a:spcBef>
              <a:defRPr/>
            </a:pPr>
            <a:r>
              <a:rPr lang="en-US" sz="3200" dirty="0">
                <a:solidFill>
                  <a:srgbClr val="FFFFFF"/>
                </a:solidFill>
                <a:effectLst>
                  <a:outerShdw blurRad="38100" dist="38100" dir="2700000" algn="tl">
                    <a:srgbClr val="000000">
                      <a:alpha val="43137"/>
                    </a:srgbClr>
                  </a:outerShdw>
                </a:effectLst>
                <a:latin typeface="Arial Black" pitchFamily="34" charset="0"/>
              </a:rPr>
              <a:t> </a:t>
            </a:r>
            <a:r>
              <a:rPr lang="en-US" sz="3200" dirty="0" smtClean="0">
                <a:solidFill>
                  <a:srgbClr val="FFFFFF"/>
                </a:solidFill>
                <a:effectLst>
                  <a:outerShdw blurRad="38100" dist="38100" dir="2700000" algn="tl">
                    <a:srgbClr val="000000">
                      <a:alpha val="43137"/>
                    </a:srgbClr>
                  </a:outerShdw>
                </a:effectLst>
                <a:latin typeface="Arial Black" pitchFamily="34" charset="0"/>
              </a:rPr>
              <a:t>	</a:t>
            </a:r>
            <a:r>
              <a:rPr lang="pt-BR" sz="3200" dirty="0" smtClean="0">
                <a:solidFill>
                  <a:srgbClr val="FFFFFF"/>
                </a:solidFill>
                <a:effectLst>
                  <a:outerShdw blurRad="38100" dist="38100" dir="2700000" algn="tl">
                    <a:srgbClr val="000000">
                      <a:alpha val="43137"/>
                    </a:srgbClr>
                  </a:outerShdw>
                </a:effectLst>
                <a:latin typeface="Arial Black" pitchFamily="34" charset="0"/>
              </a:rPr>
              <a:t>Tal Dilúvio catastrófico, de um ano de duração, em todo o mundo, cobrindo as montanhas, teria transformado toda a superfície da Terra.</a:t>
            </a:r>
          </a:p>
          <a:p>
            <a:pPr marL="342900" indent="-342900" algn="ctr">
              <a:spcBef>
                <a:spcPct val="20000"/>
              </a:spcBef>
              <a:defRPr/>
            </a:pPr>
            <a:endParaRPr lang="pt-BR" sz="3200" dirty="0" smtClean="0">
              <a:solidFill>
                <a:srgbClr val="FFFFFF"/>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defRPr/>
            </a:pPr>
            <a:r>
              <a:rPr lang="pt-BR" sz="3200" dirty="0" smtClean="0">
                <a:solidFill>
                  <a:srgbClr val="FFFFFF"/>
                </a:solidFill>
                <a:effectLst>
                  <a:outerShdw blurRad="38100" dist="38100" dir="2700000" algn="tl">
                    <a:srgbClr val="000000">
                      <a:alpha val="43137"/>
                    </a:srgbClr>
                  </a:outerShdw>
                </a:effectLst>
                <a:latin typeface="Arial Black" pitchFamily="34" charset="0"/>
              </a:rPr>
              <a:t>Seus resultados incluem vastos depósitos de sedimentos no mundo, contendo extensos restos mortais da vida vegetal e animal (fosseis).</a:t>
            </a:r>
            <a:endParaRPr lang="en-US" sz="3200" dirty="0">
              <a:solidFill>
                <a:srgbClr val="FFFFFF"/>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defRPr/>
            </a:pPr>
            <a:r>
              <a:rPr lang="en-US" sz="3200" dirty="0" smtClean="0">
                <a:solidFill>
                  <a:srgbClr val="FFFFFF"/>
                </a:solidFill>
                <a:effectLst>
                  <a:outerShdw blurRad="38100" dist="38100" dir="2700000" algn="tl">
                    <a:srgbClr val="000000">
                      <a:alpha val="43137"/>
                    </a:srgbClr>
                  </a:outerShdw>
                </a:effectLst>
                <a:latin typeface="Arial Black" pitchFamily="34" charset="0"/>
              </a:rPr>
              <a:t>	</a:t>
            </a:r>
          </a:p>
          <a:p>
            <a:pPr marL="342900" indent="-342900" algn="ctr">
              <a:spcBef>
                <a:spcPct val="20000"/>
              </a:spcBef>
              <a:defRPr/>
            </a:pPr>
            <a:endParaRPr lang="en-US" sz="3200" dirty="0">
              <a:solidFill>
                <a:srgbClr val="FFFFFF"/>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defRPr/>
            </a:pPr>
            <a:endParaRPr lang="en-US" sz="32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a:xfrm>
            <a:off x="7092280" y="6309320"/>
            <a:ext cx="1905000" cy="457200"/>
          </a:xfrm>
        </p:spPr>
        <p:txBody>
          <a:bodyPr/>
          <a:lstStyle/>
          <a:p>
            <a:pPr>
              <a:defRPr/>
            </a:pPr>
            <a:fld id="{C8D25248-63F1-4BE8-A60B-798FB5632D0F}" type="slidenum">
              <a:rPr lang="en-US" smtClean="0">
                <a:solidFill>
                  <a:srgbClr val="FFFFFF"/>
                </a:solidFill>
                <a:latin typeface="Arial"/>
              </a:rPr>
              <a:pPr>
                <a:defRPr/>
              </a:pPr>
              <a:t>46</a:t>
            </a:fld>
            <a:endParaRPr lang="en-US" dirty="0">
              <a:solidFill>
                <a:srgbClr val="FFFFFF"/>
              </a:solidFill>
              <a:latin typeface="Arial"/>
            </a:endParaRPr>
          </a:p>
        </p:txBody>
      </p:sp>
    </p:spTree>
    <p:extLst>
      <p:ext uri="{BB962C8B-B14F-4D97-AF65-F5344CB8AC3E}">
        <p14:creationId xmlns:p14="http://schemas.microsoft.com/office/powerpoint/2010/main" val="7348477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My Documents\Power Point Graphics\floodCoveringEarth.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196753"/>
            <a:ext cx="9144000" cy="5661248"/>
          </a:xfrm>
          <a:prstGeom prst="rect">
            <a:avLst/>
          </a:prstGeom>
          <a:noFill/>
        </p:spPr>
      </p:pic>
      <p:sp>
        <p:nvSpPr>
          <p:cNvPr id="9" name="Text Box 4"/>
          <p:cNvSpPr txBox="1">
            <a:spLocks noChangeArrowheads="1"/>
          </p:cNvSpPr>
          <p:nvPr/>
        </p:nvSpPr>
        <p:spPr bwMode="auto">
          <a:xfrm>
            <a:off x="0" y="1196752"/>
            <a:ext cx="9144000" cy="1200329"/>
          </a:xfrm>
          <a:prstGeom prst="rect">
            <a:avLst/>
          </a:prstGeom>
          <a:noFill/>
          <a:ln w="9525">
            <a:noFill/>
            <a:miter lim="800000"/>
            <a:headEnd/>
            <a:tailEnd/>
          </a:ln>
          <a:effectLst/>
        </p:spPr>
        <p:txBody>
          <a:bodyPr>
            <a:spAutoFit/>
          </a:bodyPr>
          <a:lstStyle/>
          <a:p>
            <a:pPr algn="ctr" fontAlgn="base">
              <a:spcBef>
                <a:spcPct val="0"/>
              </a:spcBef>
              <a:spcAft>
                <a:spcPct val="0"/>
              </a:spcAft>
            </a:pPr>
            <a:r>
              <a:rPr lang="pt-BR" sz="3600" b="1" dirty="0" smtClean="0">
                <a:solidFill>
                  <a:srgbClr val="FFFFFF"/>
                </a:solidFill>
              </a:rPr>
              <a:t>A água cobriu o mundo inteiro com a ordenação hidrodinâmica de ...</a:t>
            </a:r>
            <a:endParaRPr lang="en-US" sz="3600" b="1" dirty="0">
              <a:solidFill>
                <a:srgbClr val="FFFFFF"/>
              </a:solidFill>
            </a:endParaRPr>
          </a:p>
        </p:txBody>
      </p:sp>
      <p:sp>
        <p:nvSpPr>
          <p:cNvPr id="7" name="Text Box 4"/>
          <p:cNvSpPr txBox="1">
            <a:spLocks noChangeArrowheads="1"/>
          </p:cNvSpPr>
          <p:nvPr/>
        </p:nvSpPr>
        <p:spPr bwMode="auto">
          <a:xfrm>
            <a:off x="0" y="5661248"/>
            <a:ext cx="9144000" cy="1169551"/>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3500" b="1" dirty="0" smtClean="0">
                <a:solidFill>
                  <a:srgbClr val="FFFFFF"/>
                </a:solidFill>
              </a:rPr>
              <a:t>…</a:t>
            </a:r>
            <a:r>
              <a:rPr lang="pt-BR" sz="3500" b="1" dirty="0" smtClean="0">
                <a:solidFill>
                  <a:srgbClr val="FFFFFF"/>
                </a:solidFill>
              </a:rPr>
              <a:t> partículas de sedimentos, criando grandes e extensas camadas de estratos.</a:t>
            </a:r>
            <a:endParaRPr lang="en-US" sz="3500" b="1" dirty="0">
              <a:solidFill>
                <a:srgbClr val="FFFFFF"/>
              </a:solidFill>
            </a:endParaRPr>
          </a:p>
        </p:txBody>
      </p:sp>
      <p:sp>
        <p:nvSpPr>
          <p:cNvPr id="8" name="Rectangle 6"/>
          <p:cNvSpPr txBox="1">
            <a:spLocks noChangeArrowheads="1"/>
          </p:cNvSpPr>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fontAlgn="base">
              <a:spcBef>
                <a:spcPct val="0"/>
              </a:spcBef>
              <a:spcAft>
                <a:spcPct val="0"/>
              </a:spcAft>
              <a:defRPr/>
            </a:pPr>
            <a:r>
              <a:rPr lang="en-US" sz="4800" kern="0" dirty="0" smtClean="0">
                <a:solidFill>
                  <a:srgbClr val="FFFFFF"/>
                </a:solidFill>
                <a:effectLst>
                  <a:outerShdw blurRad="38100" dist="38100" dir="2700000" algn="tl">
                    <a:srgbClr val="000000">
                      <a:alpha val="43137"/>
                    </a:srgbClr>
                  </a:outerShdw>
                </a:effectLst>
                <a:latin typeface="Arial Black" pitchFamily="34" charset="0"/>
              </a:rPr>
              <a:t>O DILÚVIO GLOBAL</a:t>
            </a:r>
          </a:p>
        </p:txBody>
      </p:sp>
      <p:sp>
        <p:nvSpPr>
          <p:cNvPr id="2" name="Espaço Reservado para Número de Slide 1"/>
          <p:cNvSpPr>
            <a:spLocks noGrp="1"/>
          </p:cNvSpPr>
          <p:nvPr>
            <p:ph type="sldNum" sz="quarter" idx="12"/>
          </p:nvPr>
        </p:nvSpPr>
        <p:spPr>
          <a:xfrm>
            <a:off x="7164288" y="5877272"/>
            <a:ext cx="1905000" cy="457200"/>
          </a:xfrm>
        </p:spPr>
        <p:txBody>
          <a:bodyPr/>
          <a:lstStyle/>
          <a:p>
            <a:pPr>
              <a:defRPr/>
            </a:pPr>
            <a:fld id="{C8D25248-63F1-4BE8-A60B-798FB5632D0F}" type="slidenum">
              <a:rPr lang="en-US" smtClean="0">
                <a:solidFill>
                  <a:srgbClr val="FFFFFF"/>
                </a:solidFill>
                <a:latin typeface="Arial"/>
              </a:rPr>
              <a:pPr>
                <a:defRPr/>
              </a:pPr>
              <a:t>47</a:t>
            </a:fld>
            <a:endParaRPr lang="en-US" dirty="0">
              <a:solidFill>
                <a:srgbClr val="FFFFFF"/>
              </a:solidFill>
              <a:latin typeface="Arial"/>
            </a:endParaRPr>
          </a:p>
        </p:txBody>
      </p:sp>
    </p:spTree>
    <p:extLst>
      <p:ext uri="{BB962C8B-B14F-4D97-AF65-F5344CB8AC3E}">
        <p14:creationId xmlns:p14="http://schemas.microsoft.com/office/powerpoint/2010/main" val="409231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My Documents\Power Point Graphics\endofFlood.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62" y="1268760"/>
            <a:ext cx="9137938" cy="5616624"/>
          </a:xfrm>
          <a:prstGeom prst="rect">
            <a:avLst/>
          </a:prstGeom>
          <a:noFill/>
        </p:spPr>
      </p:pic>
      <p:sp>
        <p:nvSpPr>
          <p:cNvPr id="10" name="Text Box 3"/>
          <p:cNvSpPr txBox="1">
            <a:spLocks noChangeArrowheads="1"/>
          </p:cNvSpPr>
          <p:nvPr/>
        </p:nvSpPr>
        <p:spPr bwMode="auto">
          <a:xfrm>
            <a:off x="0" y="5685055"/>
            <a:ext cx="9144000" cy="1200329"/>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3600" b="1" dirty="0" smtClean="0">
                <a:solidFill>
                  <a:srgbClr val="FFFFFF"/>
                </a:solidFill>
              </a:rPr>
              <a:t>…</a:t>
            </a:r>
            <a:r>
              <a:rPr lang="pt-BR" sz="3600" b="1" dirty="0" smtClean="0">
                <a:solidFill>
                  <a:srgbClr val="FFFFFF"/>
                </a:solidFill>
              </a:rPr>
              <a:t>os continentes foram esculpidos praticamente como vimos hoje.</a:t>
            </a:r>
            <a:endParaRPr lang="en-US" sz="2400" b="1" dirty="0">
              <a:solidFill>
                <a:srgbClr val="FFFFFF"/>
              </a:solidFill>
            </a:endParaRPr>
          </a:p>
        </p:txBody>
      </p:sp>
      <p:sp>
        <p:nvSpPr>
          <p:cNvPr id="11" name="Text Box 4"/>
          <p:cNvSpPr txBox="1">
            <a:spLocks noChangeArrowheads="1"/>
          </p:cNvSpPr>
          <p:nvPr/>
        </p:nvSpPr>
        <p:spPr bwMode="auto">
          <a:xfrm>
            <a:off x="432048" y="1268760"/>
            <a:ext cx="8604448" cy="1754326"/>
          </a:xfrm>
          <a:prstGeom prst="rect">
            <a:avLst/>
          </a:prstGeom>
          <a:noFill/>
          <a:ln w="9525">
            <a:noFill/>
            <a:miter lim="800000"/>
            <a:headEnd/>
            <a:tailEnd/>
          </a:ln>
          <a:effectLst/>
        </p:spPr>
        <p:txBody>
          <a:bodyPr wrap="square">
            <a:spAutoFit/>
          </a:bodyPr>
          <a:lstStyle/>
          <a:p>
            <a:pPr fontAlgn="base">
              <a:spcBef>
                <a:spcPct val="0"/>
              </a:spcBef>
              <a:spcAft>
                <a:spcPct val="0"/>
              </a:spcAft>
            </a:pPr>
            <a:r>
              <a:rPr lang="pt-BR" sz="3600" b="1" dirty="0" smtClean="0">
                <a:solidFill>
                  <a:srgbClr val="FFFFFF"/>
                </a:solidFill>
              </a:rPr>
              <a:t>Com o descendente das bacias oceânicas e ascensão                       das montanhas...</a:t>
            </a:r>
            <a:endParaRPr lang="en-US" sz="3600" b="1" dirty="0">
              <a:solidFill>
                <a:srgbClr val="FFFFFF"/>
              </a:solidFill>
            </a:endParaRPr>
          </a:p>
        </p:txBody>
      </p:sp>
      <p:sp>
        <p:nvSpPr>
          <p:cNvPr id="7" name="Rectangle 6"/>
          <p:cNvSpPr txBox="1">
            <a:spLocks noChangeArrowheads="1"/>
          </p:cNvSpPr>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fontAlgn="base">
              <a:spcBef>
                <a:spcPct val="0"/>
              </a:spcBef>
              <a:spcAft>
                <a:spcPct val="0"/>
              </a:spcAft>
              <a:defRPr/>
            </a:pPr>
            <a:r>
              <a:rPr lang="en-US" sz="4800" kern="0" dirty="0" smtClean="0">
                <a:solidFill>
                  <a:srgbClr val="FFFFFF"/>
                </a:solidFill>
                <a:effectLst>
                  <a:outerShdw blurRad="38100" dist="38100" dir="2700000" algn="tl">
                    <a:srgbClr val="000000">
                      <a:alpha val="43137"/>
                    </a:srgbClr>
                  </a:outerShdw>
                </a:effectLst>
                <a:latin typeface="Arial Black" pitchFamily="34" charset="0"/>
              </a:rPr>
              <a:t>O DILÚVIO GLOBAL</a:t>
            </a:r>
          </a:p>
        </p:txBody>
      </p:sp>
      <p:sp>
        <p:nvSpPr>
          <p:cNvPr id="2" name="Espaço Reservado para Número de Slide 1"/>
          <p:cNvSpPr>
            <a:spLocks noGrp="1"/>
          </p:cNvSpPr>
          <p:nvPr>
            <p:ph type="sldNum" sz="quarter" idx="12"/>
          </p:nvPr>
        </p:nvSpPr>
        <p:spPr>
          <a:xfrm>
            <a:off x="7114936" y="6285219"/>
            <a:ext cx="1905000" cy="457200"/>
          </a:xfrm>
        </p:spPr>
        <p:txBody>
          <a:bodyPr/>
          <a:lstStyle/>
          <a:p>
            <a:pPr>
              <a:defRPr/>
            </a:pPr>
            <a:fld id="{C8D25248-63F1-4BE8-A60B-798FB5632D0F}" type="slidenum">
              <a:rPr lang="en-US" smtClean="0">
                <a:solidFill>
                  <a:srgbClr val="FFFFFF"/>
                </a:solidFill>
                <a:latin typeface="Arial"/>
              </a:rPr>
              <a:pPr>
                <a:defRPr/>
              </a:pPr>
              <a:t>48</a:t>
            </a:fld>
            <a:endParaRPr lang="en-US" dirty="0">
              <a:solidFill>
                <a:srgbClr val="FFFFFF"/>
              </a:solidFill>
              <a:latin typeface="Arial"/>
            </a:endParaRPr>
          </a:p>
        </p:txBody>
      </p:sp>
    </p:spTree>
    <p:extLst>
      <p:ext uri="{BB962C8B-B14F-4D97-AF65-F5344CB8AC3E}">
        <p14:creationId xmlns:p14="http://schemas.microsoft.com/office/powerpoint/2010/main" val="15648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FONTE DO DILÚVIO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9" name="Rectangle 6"/>
          <p:cNvSpPr txBox="1">
            <a:spLocks noChangeArrowheads="1"/>
          </p:cNvSpPr>
          <p:nvPr/>
        </p:nvSpPr>
        <p:spPr>
          <a:xfrm>
            <a:off x="539552" y="1988840"/>
            <a:ext cx="7772400" cy="4824536"/>
          </a:xfrm>
          <a:prstGeom prst="rect">
            <a:avLst/>
          </a:prstGeom>
          <a:noFill/>
          <a:ln/>
        </p:spPr>
        <p:txBody>
          <a:bodyPr vert="horz" lIns="91440" tIns="45720" rIns="91440" bIns="45720" rtlCol="0" anchor="ctr">
            <a:normAutofit/>
          </a:bodyPr>
          <a:lstStyle/>
          <a:p>
            <a:pPr algn="ctr">
              <a:spcBef>
                <a:spcPct val="0"/>
              </a:spcBef>
              <a:defRPr/>
            </a:pPr>
            <a:r>
              <a:rPr lang="en-US" sz="3200" dirty="0" smtClean="0">
                <a:solidFill>
                  <a:srgbClr val="FFFFFF"/>
                </a:solidFill>
                <a:effectLst>
                  <a:outerShdw blurRad="38100" dist="38100" dir="2700000" algn="tl">
                    <a:srgbClr val="000000">
                      <a:alpha val="43137"/>
                    </a:srgbClr>
                  </a:outerShdw>
                </a:effectLst>
                <a:latin typeface="Arial Black" pitchFamily="34" charset="0"/>
              </a:rPr>
              <a:t>Gên. 7:11-12,</a:t>
            </a:r>
          </a:p>
          <a:p>
            <a:pPr algn="ctr">
              <a:spcBef>
                <a:spcPct val="0"/>
              </a:spcBef>
              <a:defRPr/>
            </a:pPr>
            <a:r>
              <a:rPr lang="en-US" sz="3200" dirty="0" smtClean="0">
                <a:solidFill>
                  <a:srgbClr val="FFFFFF"/>
                </a:solidFill>
                <a:effectLst>
                  <a:outerShdw blurRad="38100" dist="38100" dir="2700000" algn="tl">
                    <a:srgbClr val="000000">
                      <a:alpha val="43137"/>
                    </a:srgbClr>
                  </a:outerShdw>
                </a:effectLst>
                <a:latin typeface="Arial Black" pitchFamily="34" charset="0"/>
              </a:rPr>
              <a:t>“...</a:t>
            </a:r>
            <a:r>
              <a:rPr lang="pt-BR" sz="3200" dirty="0" smtClean="0">
                <a:solidFill>
                  <a:srgbClr val="FFFFFF"/>
                </a:solidFill>
                <a:effectLst>
                  <a:outerShdw blurRad="38100" dist="38100" dir="2700000" algn="tl">
                    <a:srgbClr val="000000">
                      <a:alpha val="43137"/>
                    </a:srgbClr>
                  </a:outerShdw>
                </a:effectLst>
                <a:latin typeface="Arial Black" pitchFamily="34" charset="0"/>
              </a:rPr>
              <a:t>naquele mesmo dia se </a:t>
            </a:r>
            <a:r>
              <a:rPr lang="pt-BR" sz="3200" u="sng" dirty="0" smtClean="0">
                <a:solidFill>
                  <a:srgbClr val="FFFFFF"/>
                </a:solidFill>
                <a:effectLst>
                  <a:outerShdw blurRad="38100" dist="38100" dir="2700000" algn="tl">
                    <a:srgbClr val="000000">
                      <a:alpha val="43137"/>
                    </a:srgbClr>
                  </a:outerShdw>
                </a:effectLst>
                <a:latin typeface="Arial Black" pitchFamily="34" charset="0"/>
              </a:rPr>
              <a:t>romperam todas as fontes do grande abismo</a:t>
            </a:r>
            <a:r>
              <a:rPr lang="pt-BR" sz="3200" dirty="0" smtClean="0">
                <a:solidFill>
                  <a:srgbClr val="FFFFFF"/>
                </a:solidFill>
                <a:effectLst>
                  <a:outerShdw blurRad="38100" dist="38100" dir="2700000" algn="tl">
                    <a:srgbClr val="000000">
                      <a:alpha val="43137"/>
                    </a:srgbClr>
                  </a:outerShdw>
                </a:effectLst>
                <a:latin typeface="Arial Black" pitchFamily="34" charset="0"/>
              </a:rPr>
              <a:t>, e </a:t>
            </a:r>
            <a:r>
              <a:rPr lang="pt-BR" sz="3200" u="sng" dirty="0" smtClean="0">
                <a:solidFill>
                  <a:srgbClr val="FFFFFF"/>
                </a:solidFill>
                <a:effectLst>
                  <a:outerShdw blurRad="38100" dist="38100" dir="2700000" algn="tl">
                    <a:srgbClr val="000000">
                      <a:alpha val="43137"/>
                    </a:srgbClr>
                  </a:outerShdw>
                </a:effectLst>
                <a:latin typeface="Arial Black" pitchFamily="34" charset="0"/>
              </a:rPr>
              <a:t>as janelas dos céus se abriram</a:t>
            </a:r>
            <a:r>
              <a:rPr lang="pt-BR" sz="3200" dirty="0" smtClean="0">
                <a:solidFill>
                  <a:srgbClr val="FFFFFF"/>
                </a:solidFill>
                <a:effectLst>
                  <a:outerShdw blurRad="38100" dist="38100" dir="2700000" algn="tl">
                    <a:srgbClr val="000000">
                      <a:alpha val="43137"/>
                    </a:srgbClr>
                  </a:outerShdw>
                </a:effectLst>
                <a:latin typeface="Arial Black" pitchFamily="34" charset="0"/>
              </a:rPr>
              <a:t>, E houve chuva sobre a terra quarenta dias e quarenta noites</a:t>
            </a:r>
            <a:r>
              <a:rPr lang="en-US" sz="3200" dirty="0" smtClean="0">
                <a:solidFill>
                  <a:srgbClr val="FFFFFF"/>
                </a:solidFill>
                <a:effectLst>
                  <a:outerShdw blurRad="38100" dist="38100" dir="2700000" algn="tl">
                    <a:srgbClr val="000000">
                      <a:alpha val="43137"/>
                    </a:srgbClr>
                  </a:outerShdw>
                </a:effectLst>
                <a:latin typeface="Arial Black" pitchFamily="34" charset="0"/>
              </a:rPr>
              <a:t>.”</a:t>
            </a:r>
            <a:endParaRPr lang="en-US" sz="3200" dirty="0">
              <a:solidFill>
                <a:srgbClr val="FFFFFF"/>
              </a:solidFill>
              <a:effectLst>
                <a:outerShdw blurRad="38100" dist="38100" dir="2700000" algn="tl">
                  <a:srgbClr val="000000">
                    <a:alpha val="43137"/>
                  </a:srgbClr>
                </a:outerShdw>
              </a:effectLst>
              <a:latin typeface="Arial Black" pitchFamily="34" charset="0"/>
            </a:endParaRPr>
          </a:p>
        </p:txBody>
      </p:sp>
      <p:sp>
        <p:nvSpPr>
          <p:cNvPr id="12" name="Rectangle 6"/>
          <p:cNvSpPr txBox="1">
            <a:spLocks noChangeArrowheads="1"/>
          </p:cNvSpPr>
          <p:nvPr/>
        </p:nvSpPr>
        <p:spPr>
          <a:xfrm>
            <a:off x="251520" y="1349896"/>
            <a:ext cx="8640960" cy="1143000"/>
          </a:xfrm>
          <a:prstGeom prst="rect">
            <a:avLst/>
          </a:prstGeom>
          <a:noFill/>
          <a:ln/>
        </p:spPr>
        <p:txBody>
          <a:bodyPr vert="horz" lIns="91440" tIns="45720" rIns="91440" bIns="45720" rtlCol="0" anchor="ctr">
            <a:normAutofit fontScale="85000" lnSpcReduction="20000"/>
          </a:bodyPr>
          <a:lstStyle/>
          <a:p>
            <a:pPr algn="ctr">
              <a:spcBef>
                <a:spcPct val="0"/>
              </a:spcBef>
              <a:defRPr/>
            </a:pPr>
            <a:r>
              <a:rPr lang="pt-BR" sz="4800" dirty="0" smtClean="0">
                <a:solidFill>
                  <a:srgbClr val="FFFFFF"/>
                </a:solidFill>
                <a:effectLst>
                  <a:outerShdw blurRad="38100" dist="38100" dir="2700000" algn="tl">
                    <a:srgbClr val="000000">
                      <a:alpha val="43137"/>
                    </a:srgbClr>
                  </a:outerShdw>
                </a:effectLst>
                <a:latin typeface="Arial Black" pitchFamily="34" charset="0"/>
              </a:rPr>
              <a:t>De onde veio toda essa água?</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latin typeface="Arial"/>
              </a:rPr>
              <a:pPr>
                <a:defRPr/>
              </a:pPr>
              <a:t>49</a:t>
            </a:fld>
            <a:endParaRPr lang="en-US" dirty="0">
              <a:solidFill>
                <a:srgbClr val="FFFFFF"/>
              </a:solidFill>
              <a:latin typeface="Arial"/>
            </a:endParaRPr>
          </a:p>
        </p:txBody>
      </p:sp>
    </p:spTree>
    <p:extLst>
      <p:ext uri="{BB962C8B-B14F-4D97-AF65-F5344CB8AC3E}">
        <p14:creationId xmlns:p14="http://schemas.microsoft.com/office/powerpoint/2010/main" val="25195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title"/>
          </p:nvPr>
        </p:nvSpPr>
        <p:spPr>
          <a:xfrm>
            <a:off x="251520" y="404664"/>
            <a:ext cx="8640960" cy="1143000"/>
          </a:xfrm>
          <a:noFill/>
          <a:ln/>
        </p:spPr>
        <p:txBody>
          <a:bodyPr>
            <a:normAutofit fontScale="90000"/>
          </a:bodyPr>
          <a:lstStyle/>
          <a:p>
            <a:r>
              <a:rPr lang="pt-BR" sz="4800" dirty="0" smtClean="0">
                <a:solidFill>
                  <a:schemeClr val="bg1"/>
                </a:solidFill>
                <a:effectLst>
                  <a:outerShdw blurRad="38100" dist="38100" dir="2700000" algn="tl">
                    <a:srgbClr val="000000">
                      <a:alpha val="43137"/>
                    </a:srgbClr>
                  </a:outerShdw>
                </a:effectLst>
                <a:latin typeface="Arial Black" pitchFamily="34" charset="0"/>
              </a:rPr>
              <a:t>Onde está a evidência </a:t>
            </a:r>
            <a:r>
              <a:rPr lang="pt-BR" sz="4800" dirty="0" smtClean="0">
                <a:solidFill>
                  <a:schemeClr val="bg1"/>
                </a:solidFill>
                <a:effectLst>
                  <a:outerShdw blurRad="38100" dist="38100" dir="2700000" algn="tl">
                    <a:srgbClr val="000000">
                      <a:alpha val="43137"/>
                    </a:srgbClr>
                  </a:outerShdw>
                </a:effectLst>
                <a:latin typeface="Arial Black" pitchFamily="34" charset="0"/>
              </a:rPr>
              <a:t>de uma Terra com milhões </a:t>
            </a:r>
            <a:r>
              <a:rPr lang="pt-BR" sz="4800" dirty="0" smtClean="0">
                <a:solidFill>
                  <a:schemeClr val="bg1"/>
                </a:solidFill>
                <a:effectLst>
                  <a:outerShdw blurRad="38100" dist="38100" dir="2700000" algn="tl">
                    <a:srgbClr val="000000">
                      <a:alpha val="43137"/>
                    </a:srgbClr>
                  </a:outerShdw>
                </a:effectLst>
                <a:latin typeface="Arial Black" pitchFamily="34" charset="0"/>
              </a:rPr>
              <a:t>de anos?</a:t>
            </a:r>
            <a:endParaRPr lang="en-US" sz="4800"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 Placeholder 10"/>
          <p:cNvSpPr txBox="1">
            <a:spLocks/>
          </p:cNvSpPr>
          <p:nvPr/>
        </p:nvSpPr>
        <p:spPr>
          <a:xfrm>
            <a:off x="4355976" y="2996952"/>
            <a:ext cx="4390256" cy="1440160"/>
          </a:xfrm>
          <a:prstGeom prst="rect">
            <a:avLst/>
          </a:prstGeom>
        </p:spPr>
        <p:txBody>
          <a:bodyPr/>
          <a:lstStyle/>
          <a:p>
            <a:pPr marL="342900" indent="-342900" algn="ctr">
              <a:spcBef>
                <a:spcPct val="20000"/>
              </a:spcBef>
            </a:pPr>
            <a:r>
              <a:rPr lang="pt-BR" sz="3200" dirty="0" smtClean="0">
                <a:solidFill>
                  <a:schemeClr val="bg1"/>
                </a:solidFill>
                <a:effectLst>
                  <a:outerShdw blurRad="38100" dist="38100" dir="2700000" algn="tl">
                    <a:srgbClr val="000000">
                      <a:alpha val="43137"/>
                    </a:srgbClr>
                  </a:outerShdw>
                </a:effectLst>
                <a:latin typeface="Arial Black" pitchFamily="34" charset="0"/>
              </a:rPr>
              <a:t>Escala de tempo </a:t>
            </a:r>
            <a:r>
              <a:rPr lang="pt-BR" sz="3200" dirty="0">
                <a:solidFill>
                  <a:schemeClr val="bg1"/>
                </a:solidFill>
                <a:effectLst>
                  <a:outerShdw blurRad="38100" dist="38100" dir="2700000" algn="tl">
                    <a:srgbClr val="000000">
                      <a:alpha val="43137"/>
                    </a:srgbClr>
                  </a:outerShdw>
                </a:effectLst>
                <a:latin typeface="Arial Black" pitchFamily="34" charset="0"/>
              </a:rPr>
              <a:t>geológico está nas rochas e fósseis.</a:t>
            </a:r>
            <a:endParaRPr lang="en-US" sz="3200" dirty="0">
              <a:solidFill>
                <a:schemeClr val="bg1"/>
              </a:solidFill>
              <a:effectLst>
                <a:outerShdw blurRad="38100" dist="38100" dir="2700000" algn="tl">
                  <a:srgbClr val="000000">
                    <a:alpha val="43137"/>
                  </a:srgbClr>
                </a:outerShdw>
              </a:effectLst>
              <a:latin typeface="Arial Black" pitchFamily="34" charset="0"/>
            </a:endParaRPr>
          </a:p>
          <a:p>
            <a:pPr marL="342900" lvl="0" indent="-342900" algn="ctr">
              <a:spcBef>
                <a:spcPct val="20000"/>
              </a:spcBef>
            </a:pPr>
            <a:r>
              <a:rPr lang="pt-BR" sz="3200" dirty="0" smtClean="0">
                <a:solidFill>
                  <a:schemeClr val="bg1"/>
                </a:solidFill>
                <a:effectLst>
                  <a:outerShdw blurRad="38100" dist="38100" dir="2700000" algn="tl">
                    <a:srgbClr val="000000">
                      <a:alpha val="43137"/>
                    </a:srgbClr>
                  </a:outerShdw>
                </a:effectLst>
                <a:latin typeface="Arial Black" pitchFamily="34" charset="0"/>
              </a:rPr>
              <a:t> </a:t>
            </a:r>
            <a:endParaRPr lang="pt-BR" sz="3200" dirty="0">
              <a:solidFill>
                <a:schemeClr val="bg1"/>
              </a:solidFill>
              <a:effectLst>
                <a:outerShdw blurRad="38100" dist="38100" dir="2700000" algn="tl">
                  <a:srgbClr val="000000">
                    <a:alpha val="43137"/>
                  </a:srgbClr>
                </a:outerShdw>
              </a:effectLst>
              <a:latin typeface="Arial Black" pitchFamily="34" charset="0"/>
            </a:endParaRPr>
          </a:p>
        </p:txBody>
      </p:sp>
      <p:pic>
        <p:nvPicPr>
          <p:cNvPr id="5" name="Picture 1" descr="slide9.jpg"/>
          <p:cNvPicPr>
            <a:picLocks noChangeAspect="1"/>
          </p:cNvPicPr>
          <p:nvPr/>
        </p:nvPicPr>
        <p:blipFill>
          <a:blip r:embed="rId3" cstate="print"/>
          <a:srcRect l="17500" t="5556" r="37500" b="11111"/>
          <a:stretch>
            <a:fillRect/>
          </a:stretch>
        </p:blipFill>
        <p:spPr bwMode="auto">
          <a:xfrm>
            <a:off x="539552" y="2060848"/>
            <a:ext cx="3318129" cy="4608512"/>
          </a:xfrm>
          <a:prstGeom prst="rect">
            <a:avLst/>
          </a:prstGeom>
          <a:noFill/>
          <a:ln w="9525">
            <a:noFill/>
            <a:miter lim="800000"/>
            <a:headEnd/>
            <a:tailEnd/>
          </a:ln>
        </p:spPr>
      </p:pic>
      <p:sp>
        <p:nvSpPr>
          <p:cNvPr id="7" name="Text Box 3"/>
          <p:cNvSpPr txBox="1">
            <a:spLocks noChangeArrowheads="1"/>
          </p:cNvSpPr>
          <p:nvPr/>
        </p:nvSpPr>
        <p:spPr bwMode="auto">
          <a:xfrm>
            <a:off x="1475656" y="4437112"/>
            <a:ext cx="514885" cy="769441"/>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4400" b="1" dirty="0">
                <a:solidFill>
                  <a:srgbClr val="FFFFFF"/>
                </a:solidFill>
                <a:latin typeface="Tahoma" pitchFamily="34" charset="0"/>
              </a:rPr>
              <a:t>  </a:t>
            </a:r>
            <a:endParaRPr lang="en-US" sz="3200" b="1" dirty="0">
              <a:solidFill>
                <a:srgbClr val="FFFFFF"/>
              </a:solidFill>
              <a:latin typeface="Tahoma" pitchFamily="34" charset="0"/>
            </a:endParaRPr>
          </a:p>
        </p:txBody>
      </p:sp>
      <p:sp>
        <p:nvSpPr>
          <p:cNvPr id="9" name="Slide Number Placeholder 8"/>
          <p:cNvSpPr>
            <a:spLocks noGrp="1"/>
          </p:cNvSpPr>
          <p:nvPr>
            <p:ph type="sldNum" sz="quarter" idx="12"/>
          </p:nvPr>
        </p:nvSpPr>
        <p:spPr/>
        <p:txBody>
          <a:bodyPr/>
          <a:lstStyle/>
          <a:p>
            <a:fld id="{7AE95E0D-0DDD-4E51-B38D-0D4682371DB6}" type="slidenum">
              <a:rPr lang="en-US" b="1" smtClean="0">
                <a:solidFill>
                  <a:schemeClr val="bg1"/>
                </a:solidFill>
                <a:latin typeface="Arial" panose="020B0604020202020204" pitchFamily="34" charset="0"/>
                <a:cs typeface="Arial" panose="020B0604020202020204" pitchFamily="34" charset="0"/>
              </a:rPr>
              <a:pPr/>
              <a:t>5</a:t>
            </a:fld>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42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txBox="1">
            <a:spLocks noChangeArrowheads="1"/>
          </p:cNvSpPr>
          <p:nvPr/>
        </p:nvSpPr>
        <p:spPr>
          <a:xfrm>
            <a:off x="688032" y="5760640"/>
            <a:ext cx="7772400" cy="1196752"/>
          </a:xfrm>
          <a:prstGeom prst="rect">
            <a:avLst/>
          </a:prstGeom>
          <a:noFill/>
          <a:ln/>
        </p:spPr>
        <p:txBody>
          <a:bodyPr vert="horz" lIns="91440" tIns="45720" rIns="91440" bIns="45720" rtlCol="0" anchor="ctr">
            <a:normAutofit/>
          </a:bodyPr>
          <a:lstStyle/>
          <a:p>
            <a:pPr algn="ctr">
              <a:spcBef>
                <a:spcPct val="0"/>
              </a:spcBef>
              <a:defRPr/>
            </a:pPr>
            <a:r>
              <a:rPr lang="pt-BR" sz="4800" dirty="0" smtClean="0">
                <a:solidFill>
                  <a:srgbClr val="FFFFFF"/>
                </a:solidFill>
                <a:effectLst>
                  <a:outerShdw blurRad="38100" dist="38100" dir="2700000" algn="tl">
                    <a:srgbClr val="000000">
                      <a:alpha val="43137"/>
                    </a:srgbClr>
                  </a:outerShdw>
                </a:effectLst>
                <a:latin typeface="Arial Black" pitchFamily="34" charset="0"/>
              </a:rPr>
              <a:t>As Janelas dos Céus.</a:t>
            </a:r>
            <a:endParaRPr lang="pt-BR" sz="4800" dirty="0" smtClean="0">
              <a:solidFill>
                <a:srgbClr val="FFFFFF"/>
              </a:solidFill>
              <a:effectLst>
                <a:outerShdw blurRad="38100" dist="38100" dir="2700000" algn="tl">
                  <a:srgbClr val="000000">
                    <a:alpha val="43137"/>
                  </a:srgbClr>
                </a:outerShdw>
              </a:effectLst>
              <a:latin typeface="Arial Black" pitchFamily="34" charset="0"/>
            </a:endParaRPr>
          </a:p>
        </p:txBody>
      </p:sp>
      <p:pic>
        <p:nvPicPr>
          <p:cNvPr id="11" name="Picture 12" descr="Earth from Apollo"/>
          <p:cNvPicPr>
            <a:picLocks noChangeAspect="1" noChangeArrowheads="1"/>
          </p:cNvPicPr>
          <p:nvPr/>
        </p:nvPicPr>
        <p:blipFill>
          <a:blip r:embed="rId3" cstate="print"/>
          <a:srcRect l="16364" r="12727"/>
          <a:stretch>
            <a:fillRect/>
          </a:stretch>
        </p:blipFill>
        <p:spPr bwMode="auto">
          <a:xfrm>
            <a:off x="2987824" y="2996952"/>
            <a:ext cx="2971800" cy="2903538"/>
          </a:xfrm>
          <a:prstGeom prst="rect">
            <a:avLst/>
          </a:prstGeom>
          <a:noFill/>
          <a:ln w="9525">
            <a:noFill/>
            <a:miter lim="800000"/>
            <a:headEnd/>
            <a:tailEnd/>
          </a:ln>
        </p:spPr>
      </p:pic>
      <p:sp>
        <p:nvSpPr>
          <p:cNvPr id="7" name="Rectangle 6"/>
          <p:cNvSpPr txBox="1">
            <a:spLocks noChangeArrowheads="1"/>
          </p:cNvSpPr>
          <p:nvPr/>
        </p:nvSpPr>
        <p:spPr>
          <a:xfrm>
            <a:off x="179512" y="1565176"/>
            <a:ext cx="8712968" cy="1359768"/>
          </a:xfrm>
          <a:prstGeom prst="rect">
            <a:avLst/>
          </a:prstGeom>
          <a:noFill/>
          <a:ln/>
        </p:spPr>
        <p:txBody>
          <a:bodyPr vert="horz" lIns="91440" tIns="45720" rIns="91440" bIns="45720" rtlCol="0" anchor="ctr">
            <a:normAutofit fontScale="92500" lnSpcReduction="10000"/>
          </a:bodyPr>
          <a:lstStyle/>
          <a:p>
            <a:pPr algn="ctr">
              <a:spcBef>
                <a:spcPct val="0"/>
              </a:spcBef>
              <a:defRPr/>
            </a:pPr>
            <a:r>
              <a:rPr lang="pt-BR" sz="4800" dirty="0" smtClean="0">
                <a:solidFill>
                  <a:srgbClr val="FFFFFF"/>
                </a:solidFill>
                <a:effectLst>
                  <a:outerShdw blurRad="38100" dist="38100" dir="2700000" algn="tl">
                    <a:srgbClr val="000000">
                      <a:alpha val="43137"/>
                    </a:srgbClr>
                  </a:outerShdw>
                </a:effectLst>
                <a:latin typeface="Arial Black" pitchFamily="34" charset="0"/>
              </a:rPr>
              <a:t>As Fontes do Grande Abismo.</a:t>
            </a:r>
            <a:endParaRPr lang="en-US" sz="4800" dirty="0" smtClean="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FONTE DO DILÚVIO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a:xfrm>
            <a:off x="6987480" y="6248400"/>
            <a:ext cx="1905000" cy="457200"/>
          </a:xfrm>
        </p:spPr>
        <p:txBody>
          <a:bodyPr/>
          <a:lstStyle/>
          <a:p>
            <a:pPr>
              <a:defRPr/>
            </a:pPr>
            <a:fld id="{C8D25248-63F1-4BE8-A60B-798FB5632D0F}" type="slidenum">
              <a:rPr lang="en-US" smtClean="0">
                <a:solidFill>
                  <a:srgbClr val="FFFFFF"/>
                </a:solidFill>
                <a:latin typeface="Arial"/>
              </a:rPr>
              <a:pPr>
                <a:defRPr/>
              </a:pPr>
              <a:t>50</a:t>
            </a:fld>
            <a:endParaRPr lang="en-US" dirty="0">
              <a:solidFill>
                <a:srgbClr val="FFFFFF"/>
              </a:solidFill>
              <a:latin typeface="Arial"/>
            </a:endParaRPr>
          </a:p>
        </p:txBody>
      </p:sp>
    </p:spTree>
    <p:extLst>
      <p:ext uri="{BB962C8B-B14F-4D97-AF65-F5344CB8AC3E}">
        <p14:creationId xmlns:p14="http://schemas.microsoft.com/office/powerpoint/2010/main" val="14968641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43362" y="1988840"/>
            <a:ext cx="8496944" cy="4114800"/>
          </a:xfrm>
        </p:spPr>
        <p:txBody>
          <a:bodyPr/>
          <a:lstStyle/>
          <a:p>
            <a:pPr algn="ctr">
              <a:buNone/>
            </a:pPr>
            <a:r>
              <a:rPr lang="en-US" dirty="0" smtClean="0">
                <a:solidFill>
                  <a:schemeClr val="bg1"/>
                </a:solidFill>
                <a:effectLst>
                  <a:outerShdw blurRad="38100" dist="38100" dir="2700000" algn="tl">
                    <a:srgbClr val="000000">
                      <a:alpha val="43137"/>
                    </a:srgbClr>
                  </a:outerShdw>
                </a:effectLst>
              </a:rPr>
              <a:t>	</a:t>
            </a:r>
            <a:r>
              <a:rPr lang="pt-BR" dirty="0" smtClean="0">
                <a:solidFill>
                  <a:schemeClr val="bg1"/>
                </a:solidFill>
                <a:effectLst>
                  <a:outerShdw blurRad="38100" dist="38100" dir="2700000" algn="tl">
                    <a:srgbClr val="000000">
                      <a:alpha val="43137"/>
                    </a:srgbClr>
                  </a:outerShdw>
                </a:effectLst>
              </a:rPr>
              <a:t>O Dilúvio possivelmente começou quando a crosta terrestre foi fraturada liberando cavernas subterrâneas de água e magma.</a:t>
            </a:r>
            <a:endParaRPr lang="en-US" dirty="0">
              <a:effectLst>
                <a:outerShdw blurRad="38100" dist="38100" dir="2700000" algn="tl">
                  <a:srgbClr val="000000">
                    <a:alpha val="43137"/>
                  </a:srgbClr>
                </a:outerShdw>
              </a:effectLst>
            </a:endParaRPr>
          </a:p>
        </p:txBody>
      </p:sp>
      <p:sp>
        <p:nvSpPr>
          <p:cNvPr id="7" name="Text Placeholder 10"/>
          <p:cNvSpPr txBox="1">
            <a:spLocks/>
          </p:cNvSpPr>
          <p:nvPr/>
        </p:nvSpPr>
        <p:spPr>
          <a:xfrm>
            <a:off x="683568" y="1124744"/>
            <a:ext cx="7774632" cy="792088"/>
          </a:xfrm>
          <a:prstGeom prst="rect">
            <a:avLst/>
          </a:prstGeom>
        </p:spPr>
        <p:txBody>
          <a:bodyPr/>
          <a:lstStyle/>
          <a:p>
            <a:pPr marL="342900" indent="-342900" algn="ctr">
              <a:spcBef>
                <a:spcPct val="20000"/>
              </a:spcBef>
              <a:defRPr/>
            </a:pPr>
            <a:r>
              <a:rPr lang="pt-BR" sz="3200" dirty="0" smtClean="0">
                <a:solidFill>
                  <a:srgbClr val="FFFFFF"/>
                </a:solidFill>
                <a:effectLst>
                  <a:outerShdw blurRad="38100" dist="38100" dir="2700000" algn="tl">
                    <a:srgbClr val="000000">
                      <a:alpha val="43137"/>
                    </a:srgbClr>
                  </a:outerShdw>
                </a:effectLst>
                <a:latin typeface="Arial Black" pitchFamily="34" charset="0"/>
              </a:rPr>
              <a:t>As Fontes do Grande Abismo.</a:t>
            </a:r>
            <a:endParaRPr lang="en-US" sz="3200" dirty="0" smtClean="0">
              <a:solidFill>
                <a:srgbClr val="FFFFFF"/>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defRPr/>
            </a:pPr>
            <a:endParaRPr lang="en-US" sz="3200" dirty="0">
              <a:solidFill>
                <a:srgbClr val="FFFFFF"/>
              </a:solidFill>
              <a:effectLst>
                <a:outerShdw blurRad="38100" dist="38100" dir="2700000" algn="tl">
                  <a:srgbClr val="000000">
                    <a:alpha val="43137"/>
                  </a:srgbClr>
                </a:outerShdw>
              </a:effectLst>
              <a:latin typeface="Arial Black" pitchFamily="34" charset="0"/>
            </a:endParaRPr>
          </a:p>
        </p:txBody>
      </p:sp>
      <p:pic>
        <p:nvPicPr>
          <p:cNvPr id="9" name="Picture 8" descr="http://www.discoverynews.us/images/Noahs%20Ark/rupture%20painting.jpg"/>
          <p:cNvPicPr>
            <a:picLocks noChangeAspect="1" noChangeArrowheads="1"/>
          </p:cNvPicPr>
          <p:nvPr/>
        </p:nvPicPr>
        <p:blipFill>
          <a:blip r:embed="rId3" cstate="print"/>
          <a:srcRect/>
          <a:stretch>
            <a:fillRect/>
          </a:stretch>
        </p:blipFill>
        <p:spPr bwMode="auto">
          <a:xfrm>
            <a:off x="683568" y="4467225"/>
            <a:ext cx="3552825" cy="2390775"/>
          </a:xfrm>
          <a:prstGeom prst="rect">
            <a:avLst/>
          </a:prstGeom>
          <a:noFill/>
        </p:spPr>
      </p:pic>
      <p:pic>
        <p:nvPicPr>
          <p:cNvPr id="10" name="Picture 12" descr="http://www.volcano.si.edu/volcanoes/region02/africa_c/nyamura/3201nya1.jpg"/>
          <p:cNvPicPr>
            <a:picLocks noChangeAspect="1" noChangeArrowheads="1"/>
          </p:cNvPicPr>
          <p:nvPr/>
        </p:nvPicPr>
        <p:blipFill>
          <a:blip r:embed="rId4" cstate="print"/>
          <a:srcRect/>
          <a:stretch>
            <a:fillRect/>
          </a:stretch>
        </p:blipFill>
        <p:spPr bwMode="auto">
          <a:xfrm>
            <a:off x="4860032" y="4369667"/>
            <a:ext cx="3317777" cy="2488333"/>
          </a:xfrm>
          <a:prstGeom prst="rect">
            <a:avLst/>
          </a:prstGeom>
          <a:noFill/>
        </p:spPr>
      </p:pic>
      <p:sp>
        <p:nvSpPr>
          <p:cNvPr id="11"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FONTE DO DILÚVIO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a:xfrm>
            <a:off x="7059488" y="6248400"/>
            <a:ext cx="1905000" cy="457200"/>
          </a:xfrm>
        </p:spPr>
        <p:txBody>
          <a:bodyPr/>
          <a:lstStyle/>
          <a:p>
            <a:pPr>
              <a:defRPr/>
            </a:pPr>
            <a:fld id="{C8D25248-63F1-4BE8-A60B-798FB5632D0F}" type="slidenum">
              <a:rPr lang="en-US" smtClean="0">
                <a:solidFill>
                  <a:srgbClr val="FFFFFF"/>
                </a:solidFill>
                <a:latin typeface="Arial"/>
              </a:rPr>
              <a:pPr>
                <a:defRPr/>
              </a:pPr>
              <a:t>51</a:t>
            </a:fld>
            <a:endParaRPr lang="en-US" dirty="0">
              <a:solidFill>
                <a:srgbClr val="FFFFFF"/>
              </a:solidFill>
              <a:latin typeface="Arial"/>
            </a:endParaRPr>
          </a:p>
        </p:txBody>
      </p:sp>
    </p:spTree>
    <p:extLst>
      <p:ext uri="{BB962C8B-B14F-4D97-AF65-F5344CB8AC3E}">
        <p14:creationId xmlns:p14="http://schemas.microsoft.com/office/powerpoint/2010/main" val="1313396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bwMode="auto">
          <a:xfrm>
            <a:off x="-180528" y="4581128"/>
            <a:ext cx="8712968" cy="19168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spcBef>
                <a:spcPct val="20000"/>
              </a:spcBef>
              <a:spcAft>
                <a:spcPct val="0"/>
              </a:spcAft>
              <a:defRPr/>
            </a:pPr>
            <a:r>
              <a:rPr lang="en-US" sz="2800" b="1" kern="0" dirty="0" smtClean="0">
                <a:solidFill>
                  <a:srgbClr val="FFFFFF"/>
                </a:solidFill>
                <a:effectLst>
                  <a:outerShdw blurRad="38100" dist="38100" dir="2700000" algn="tl">
                    <a:srgbClr val="000000">
                      <a:alpha val="43137"/>
                    </a:srgbClr>
                  </a:outerShdw>
                </a:effectLst>
              </a:rPr>
              <a:t>	</a:t>
            </a:r>
            <a:r>
              <a:rPr lang="pt-BR" sz="2800" b="1" kern="0" dirty="0" smtClean="0">
                <a:solidFill>
                  <a:srgbClr val="FFFFFF"/>
                </a:solidFill>
                <a:effectLst>
                  <a:outerShdw blurRad="38100" dist="38100" dir="2700000" algn="tl">
                    <a:srgbClr val="000000">
                      <a:alpha val="43137"/>
                    </a:srgbClr>
                  </a:outerShdw>
                </a:effectLst>
              </a:rPr>
              <a:t> Quando o Dilúvio veio, a água era das fontes do grande abismo (Gênesis 7:11-12), o que provavelmente significa cavernas abaixo da terra.</a:t>
            </a:r>
          </a:p>
        </p:txBody>
      </p:sp>
      <p:sp>
        <p:nvSpPr>
          <p:cNvPr id="10"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FONTE DO DILÚVIO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1" name="Text Placeholder 10"/>
          <p:cNvSpPr txBox="1">
            <a:spLocks/>
          </p:cNvSpPr>
          <p:nvPr/>
        </p:nvSpPr>
        <p:spPr>
          <a:xfrm>
            <a:off x="683568" y="1124744"/>
            <a:ext cx="7774632" cy="792088"/>
          </a:xfrm>
          <a:prstGeom prst="rect">
            <a:avLst/>
          </a:prstGeom>
        </p:spPr>
        <p:txBody>
          <a:bodyPr/>
          <a:lstStyle/>
          <a:p>
            <a:pPr marL="342900" indent="-342900" algn="ctr">
              <a:spcBef>
                <a:spcPct val="20000"/>
              </a:spcBef>
              <a:defRPr/>
            </a:pPr>
            <a:r>
              <a:rPr lang="pt-BR" sz="3200" dirty="0" smtClean="0">
                <a:solidFill>
                  <a:srgbClr val="FFFFFF"/>
                </a:solidFill>
                <a:effectLst>
                  <a:outerShdw blurRad="38100" dist="38100" dir="2700000" algn="tl">
                    <a:srgbClr val="000000">
                      <a:alpha val="43137"/>
                    </a:srgbClr>
                  </a:outerShdw>
                </a:effectLst>
                <a:latin typeface="Arial Black" pitchFamily="34" charset="0"/>
              </a:rPr>
              <a:t>As Fontes do Grande Abismo.</a:t>
            </a:r>
            <a:endParaRPr lang="en-US" sz="3200" dirty="0" smtClean="0">
              <a:solidFill>
                <a:srgbClr val="FFFFFF"/>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defRPr/>
            </a:pPr>
            <a:endParaRPr lang="en-US" sz="32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a:xfrm>
            <a:off x="7052542" y="6339880"/>
            <a:ext cx="1905000" cy="457200"/>
          </a:xfrm>
        </p:spPr>
        <p:txBody>
          <a:bodyPr/>
          <a:lstStyle/>
          <a:p>
            <a:pPr>
              <a:defRPr/>
            </a:pPr>
            <a:fld id="{C8D25248-63F1-4BE8-A60B-798FB5632D0F}" type="slidenum">
              <a:rPr lang="en-US" smtClean="0">
                <a:solidFill>
                  <a:srgbClr val="FFFFFF"/>
                </a:solidFill>
                <a:latin typeface="Arial"/>
              </a:rPr>
              <a:pPr>
                <a:defRPr/>
              </a:pPr>
              <a:t>52</a:t>
            </a:fld>
            <a:endParaRPr lang="en-US" dirty="0">
              <a:solidFill>
                <a:srgbClr val="FFFFFF"/>
              </a:solidFill>
              <a:latin typeface="Arial"/>
            </a:endParaRPr>
          </a:p>
        </p:txBody>
      </p:sp>
      <p:sp>
        <p:nvSpPr>
          <p:cNvPr id="12" name="Content Placeholder 4"/>
          <p:cNvSpPr>
            <a:spLocks noGrp="1"/>
          </p:cNvSpPr>
          <p:nvPr>
            <p:ph idx="1"/>
          </p:nvPr>
        </p:nvSpPr>
        <p:spPr>
          <a:xfrm>
            <a:off x="179512" y="2285329"/>
            <a:ext cx="6156830" cy="1440160"/>
          </a:xfrm>
        </p:spPr>
        <p:txBody>
          <a:bodyPr/>
          <a:lstStyle/>
          <a:p>
            <a:pPr algn="ctr">
              <a:buNone/>
            </a:pPr>
            <a:r>
              <a:rPr lang="en-US" sz="2800" dirty="0" smtClean="0">
                <a:solidFill>
                  <a:schemeClr val="bg1"/>
                </a:solidFill>
                <a:effectLst>
                  <a:outerShdw blurRad="38100" dist="38100" dir="2700000" algn="tl">
                    <a:srgbClr val="000000">
                      <a:alpha val="43137"/>
                    </a:srgbClr>
                  </a:outerShdw>
                </a:effectLst>
              </a:rPr>
              <a:t>	É</a:t>
            </a:r>
            <a:r>
              <a:rPr lang="pt-BR" sz="2800" dirty="0" smtClean="0">
                <a:solidFill>
                  <a:schemeClr val="bg1"/>
                </a:solidFill>
                <a:effectLst>
                  <a:outerShdw blurRad="38100" dist="38100" dir="2700000" algn="tl">
                    <a:srgbClr val="000000">
                      <a:alpha val="43137"/>
                    </a:srgbClr>
                  </a:outerShdw>
                </a:effectLst>
              </a:rPr>
              <a:t> uma boa possibilidade que existiam grandes quantidades de água subterrânea no passado:</a:t>
            </a:r>
          </a:p>
        </p:txBody>
      </p:sp>
      <p:pic>
        <p:nvPicPr>
          <p:cNvPr id="13" name="Imagem 12"/>
          <p:cNvPicPr>
            <a:picLocks noChangeAspect="1"/>
          </p:cNvPicPr>
          <p:nvPr/>
        </p:nvPicPr>
        <p:blipFill>
          <a:blip r:embed="rId3"/>
          <a:stretch>
            <a:fillRect/>
          </a:stretch>
        </p:blipFill>
        <p:spPr>
          <a:xfrm>
            <a:off x="6516216" y="2060848"/>
            <a:ext cx="2180617" cy="2048247"/>
          </a:xfrm>
          <a:prstGeom prst="rect">
            <a:avLst/>
          </a:prstGeom>
        </p:spPr>
      </p:pic>
    </p:spTree>
    <p:extLst>
      <p:ext uri="{BB962C8B-B14F-4D97-AF65-F5344CB8AC3E}">
        <p14:creationId xmlns:p14="http://schemas.microsoft.com/office/powerpoint/2010/main" val="35120942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43362" y="3284984"/>
            <a:ext cx="8749118" cy="1944216"/>
          </a:xfrm>
        </p:spPr>
        <p:txBody>
          <a:bodyPr/>
          <a:lstStyle/>
          <a:p>
            <a:pPr algn="ctr">
              <a:buNone/>
            </a:pPr>
            <a:r>
              <a:rPr lang="pt-BR" sz="2800" dirty="0" smtClean="0">
                <a:solidFill>
                  <a:schemeClr val="bg1"/>
                </a:solidFill>
                <a:effectLst>
                  <a:outerShdw blurRad="38100" dist="38100" dir="2700000" algn="tl">
                    <a:srgbClr val="000000">
                      <a:alpha val="43137"/>
                    </a:srgbClr>
                  </a:outerShdw>
                </a:effectLst>
              </a:rPr>
              <a:t>Sal. 33:6-7, “</a:t>
            </a:r>
            <a:r>
              <a:rPr lang="pt-BR" sz="2800" i="1" dirty="0" smtClean="0">
                <a:solidFill>
                  <a:schemeClr val="bg1"/>
                </a:solidFill>
                <a:effectLst>
                  <a:outerShdw blurRad="38100" dist="38100" dir="2700000" algn="tl">
                    <a:srgbClr val="000000">
                      <a:alpha val="43137"/>
                    </a:srgbClr>
                  </a:outerShdw>
                </a:effectLst>
              </a:rPr>
              <a:t>Pela palavra do SENHOR foram feitos os céus, e todo o exército deles pelo espírito da sua boca. Ele ajunta as águas do mar como num montão; </a:t>
            </a:r>
            <a:r>
              <a:rPr lang="pt-BR" sz="2800" i="1" u="sng" dirty="0" smtClean="0">
                <a:solidFill>
                  <a:schemeClr val="bg1"/>
                </a:solidFill>
                <a:effectLst>
                  <a:outerShdw blurRad="38100" dist="38100" dir="2700000" algn="tl">
                    <a:srgbClr val="000000">
                      <a:alpha val="43137"/>
                    </a:srgbClr>
                  </a:outerShdw>
                </a:effectLst>
              </a:rPr>
              <a:t>põe os abismos em depósitos</a:t>
            </a:r>
            <a:r>
              <a:rPr lang="pt-BR" sz="2800" dirty="0" smtClean="0">
                <a:solidFill>
                  <a:schemeClr val="bg1"/>
                </a:solidFill>
                <a:effectLst>
                  <a:outerShdw blurRad="38100" dist="38100" dir="2700000" algn="tl">
                    <a:srgbClr val="000000">
                      <a:alpha val="43137"/>
                    </a:srgbClr>
                  </a:outerShdw>
                </a:effectLst>
              </a:rPr>
              <a:t>”.</a:t>
            </a:r>
          </a:p>
          <a:p>
            <a:pPr algn="ctr">
              <a:buNone/>
            </a:pPr>
            <a:endParaRPr lang="pt-BR" sz="2800" dirty="0" smtClean="0">
              <a:solidFill>
                <a:schemeClr val="bg1"/>
              </a:solidFill>
              <a:effectLst>
                <a:outerShdw blurRad="38100" dist="38100" dir="2700000" algn="tl">
                  <a:srgbClr val="000000">
                    <a:alpha val="43137"/>
                  </a:srgbClr>
                </a:outerShdw>
              </a:effectLst>
            </a:endParaRPr>
          </a:p>
          <a:p>
            <a:pPr algn="ctr">
              <a:buNone/>
            </a:pPr>
            <a:endParaRPr lang="pt-BR" sz="2800" dirty="0" smtClean="0">
              <a:solidFill>
                <a:schemeClr val="bg1"/>
              </a:solidFill>
              <a:effectLst>
                <a:outerShdw blurRad="38100" dist="38100" dir="2700000" algn="tl">
                  <a:srgbClr val="000000">
                    <a:alpha val="43137"/>
                  </a:srgbClr>
                </a:outerShdw>
              </a:effectLst>
            </a:endParaRPr>
          </a:p>
        </p:txBody>
      </p:sp>
      <p:sp>
        <p:nvSpPr>
          <p:cNvPr id="6"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FONTE DO DILÚVIO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9" name="Text Placeholder 10"/>
          <p:cNvSpPr txBox="1">
            <a:spLocks/>
          </p:cNvSpPr>
          <p:nvPr/>
        </p:nvSpPr>
        <p:spPr>
          <a:xfrm>
            <a:off x="683568" y="1124744"/>
            <a:ext cx="7774632" cy="792088"/>
          </a:xfrm>
          <a:prstGeom prst="rect">
            <a:avLst/>
          </a:prstGeom>
        </p:spPr>
        <p:txBody>
          <a:bodyPr/>
          <a:lstStyle/>
          <a:p>
            <a:pPr marL="342900" indent="-342900" algn="ctr">
              <a:spcBef>
                <a:spcPct val="20000"/>
              </a:spcBef>
              <a:defRPr/>
            </a:pPr>
            <a:r>
              <a:rPr lang="pt-BR" sz="3200" dirty="0" smtClean="0">
                <a:solidFill>
                  <a:srgbClr val="FFFFFF"/>
                </a:solidFill>
                <a:effectLst>
                  <a:outerShdw blurRad="38100" dist="38100" dir="2700000" algn="tl">
                    <a:srgbClr val="000000">
                      <a:alpha val="43137"/>
                    </a:srgbClr>
                  </a:outerShdw>
                </a:effectLst>
                <a:latin typeface="Arial Black" pitchFamily="34" charset="0"/>
              </a:rPr>
              <a:t>As Fontes do Grande Abismo.</a:t>
            </a:r>
            <a:endParaRPr lang="en-US" sz="3200" dirty="0" smtClean="0">
              <a:solidFill>
                <a:srgbClr val="FFFFFF"/>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defRPr/>
            </a:pPr>
            <a:endParaRPr lang="en-US" sz="32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latin typeface="Arial"/>
              </a:rPr>
              <a:pPr>
                <a:defRPr/>
              </a:pPr>
              <a:t>53</a:t>
            </a:fld>
            <a:endParaRPr lang="en-US" dirty="0">
              <a:solidFill>
                <a:srgbClr val="FFFFFF"/>
              </a:solidFill>
              <a:latin typeface="Arial"/>
            </a:endParaRPr>
          </a:p>
        </p:txBody>
      </p:sp>
      <p:sp>
        <p:nvSpPr>
          <p:cNvPr id="8" name="Content Placeholder 4"/>
          <p:cNvSpPr txBox="1">
            <a:spLocks/>
          </p:cNvSpPr>
          <p:nvPr/>
        </p:nvSpPr>
        <p:spPr bwMode="auto">
          <a:xfrm>
            <a:off x="251520" y="1844824"/>
            <a:ext cx="8496944" cy="1584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spcBef>
                <a:spcPct val="20000"/>
              </a:spcBef>
              <a:spcAft>
                <a:spcPct val="0"/>
              </a:spcAft>
              <a:defRPr/>
            </a:pPr>
            <a:r>
              <a:rPr lang="en-US" sz="2800" b="1" kern="0" dirty="0" smtClean="0">
                <a:solidFill>
                  <a:srgbClr val="FFFFFF"/>
                </a:solidFill>
                <a:effectLst>
                  <a:outerShdw blurRad="38100" dist="38100" dir="2700000" algn="tl">
                    <a:srgbClr val="000000">
                      <a:alpha val="43137"/>
                    </a:srgbClr>
                  </a:outerShdw>
                </a:effectLst>
              </a:rPr>
              <a:t>	Sal. 136:6, “</a:t>
            </a:r>
            <a:r>
              <a:rPr lang="en-US" sz="2800" b="1" i="1" kern="0" dirty="0" smtClean="0">
                <a:solidFill>
                  <a:srgbClr val="FFFFFF"/>
                </a:solidFill>
                <a:effectLst>
                  <a:outerShdw blurRad="38100" dist="38100" dir="2700000" algn="tl">
                    <a:srgbClr val="000000">
                      <a:alpha val="43137"/>
                    </a:srgbClr>
                  </a:outerShdw>
                </a:effectLst>
              </a:rPr>
              <a:t>Aquele que </a:t>
            </a:r>
            <a:r>
              <a:rPr lang="en-US" sz="2800" b="1" i="1" u="sng" kern="0" dirty="0" smtClean="0">
                <a:solidFill>
                  <a:srgbClr val="FFFFFF"/>
                </a:solidFill>
                <a:effectLst>
                  <a:outerShdw blurRad="38100" dist="38100" dir="2700000" algn="tl">
                    <a:srgbClr val="000000">
                      <a:alpha val="43137"/>
                    </a:srgbClr>
                  </a:outerShdw>
                </a:effectLst>
              </a:rPr>
              <a:t>estendeu a terra sobre as águas</a:t>
            </a:r>
            <a:r>
              <a:rPr lang="en-US" sz="2800" b="1" i="1" kern="0" dirty="0" smtClean="0">
                <a:solidFill>
                  <a:srgbClr val="FFFFFF"/>
                </a:solidFill>
                <a:effectLst>
                  <a:outerShdw blurRad="38100" dist="38100" dir="2700000" algn="tl">
                    <a:srgbClr val="000000">
                      <a:alpha val="43137"/>
                    </a:srgbClr>
                  </a:outerShdw>
                </a:effectLst>
              </a:rPr>
              <a:t>; porque a sua benignidade dura para sempre</a:t>
            </a:r>
            <a:r>
              <a:rPr lang="en-US" sz="2800" b="1" kern="0" dirty="0" smtClean="0">
                <a:solidFill>
                  <a:srgbClr val="FFFFFF"/>
                </a:solidFill>
                <a:effectLst>
                  <a:outerShdw blurRad="38100" dist="38100" dir="2700000" algn="tl">
                    <a:srgbClr val="000000">
                      <a:alpha val="43137"/>
                    </a:srgbClr>
                  </a:outerShdw>
                </a:effectLst>
              </a:rPr>
              <a:t>”.</a:t>
            </a:r>
            <a:endParaRPr lang="pt-BR" sz="2800" b="1" kern="0"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97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512" y="5633864"/>
            <a:ext cx="8496944" cy="1224136"/>
          </a:xfrm>
        </p:spPr>
        <p:txBody>
          <a:bodyPr/>
          <a:lstStyle/>
          <a:p>
            <a:pPr algn="ctr">
              <a:buNone/>
            </a:pPr>
            <a:r>
              <a:rPr lang="en-US" sz="2800" dirty="0" smtClean="0">
                <a:solidFill>
                  <a:schemeClr val="bg1"/>
                </a:solidFill>
                <a:effectLst>
                  <a:outerShdw blurRad="38100" dist="38100" dir="2700000" algn="tl">
                    <a:srgbClr val="000000">
                      <a:alpha val="43137"/>
                    </a:srgbClr>
                  </a:outerShdw>
                </a:effectLst>
              </a:rPr>
              <a:t>	</a:t>
            </a:r>
            <a:r>
              <a:rPr lang="pt-BR" sz="2800" dirty="0" smtClean="0">
                <a:solidFill>
                  <a:schemeClr val="bg1"/>
                </a:solidFill>
                <a:effectLst>
                  <a:outerShdw blurRad="38100" dist="38100" dir="2700000" algn="tl">
                    <a:srgbClr val="000000">
                      <a:alpha val="43137"/>
                    </a:srgbClr>
                  </a:outerShdw>
                </a:effectLst>
              </a:rPr>
              <a:t> As águas subterrâneas entraram em erupção e vapor irrompeu trazendo o dilúvio:</a:t>
            </a:r>
            <a:endParaRPr lang="en-US" sz="2800" dirty="0" smtClean="0">
              <a:solidFill>
                <a:schemeClr val="bg1"/>
              </a:solidFill>
              <a:effectLst>
                <a:outerShdw blurRad="38100" dist="38100" dir="2700000" algn="tl">
                  <a:srgbClr val="000000">
                    <a:alpha val="43137"/>
                  </a:srgbClr>
                </a:outerShdw>
              </a:effectLst>
            </a:endParaRPr>
          </a:p>
          <a:p>
            <a:pPr algn="ctr">
              <a:buNone/>
            </a:pPr>
            <a:endParaRPr lang="pt-BR" sz="2800" dirty="0" smtClean="0">
              <a:solidFill>
                <a:schemeClr val="bg1"/>
              </a:solidFill>
              <a:effectLst>
                <a:outerShdw blurRad="38100" dist="38100" dir="2700000" algn="tl">
                  <a:srgbClr val="000000">
                    <a:alpha val="43137"/>
                  </a:srgbClr>
                </a:outerShdw>
              </a:effectLst>
            </a:endParaRPr>
          </a:p>
          <a:p>
            <a:pPr algn="ctr">
              <a:buNone/>
            </a:pPr>
            <a:endParaRPr lang="pt-BR" sz="2800" dirty="0" smtClean="0">
              <a:solidFill>
                <a:schemeClr val="bg1"/>
              </a:solidFill>
              <a:effectLst>
                <a:outerShdw blurRad="38100" dist="38100" dir="2700000" algn="tl">
                  <a:srgbClr val="000000">
                    <a:alpha val="43137"/>
                  </a:srgbClr>
                </a:outerShdw>
              </a:effectLst>
            </a:endParaRPr>
          </a:p>
        </p:txBody>
      </p:sp>
      <p:pic>
        <p:nvPicPr>
          <p:cNvPr id="9" name="Picture 2" descr="hydroplateoverview-rupture_phase.jpg Image Thumbnail"/>
          <p:cNvPicPr>
            <a:picLocks noChangeAspect="1" noChangeArrowheads="1"/>
          </p:cNvPicPr>
          <p:nvPr/>
        </p:nvPicPr>
        <p:blipFill>
          <a:blip r:embed="rId3" cstate="print"/>
          <a:srcRect/>
          <a:stretch>
            <a:fillRect/>
          </a:stretch>
        </p:blipFill>
        <p:spPr bwMode="auto">
          <a:xfrm>
            <a:off x="1100334" y="1916832"/>
            <a:ext cx="6941099" cy="3528392"/>
          </a:xfrm>
          <a:prstGeom prst="rect">
            <a:avLst/>
          </a:prstGeom>
          <a:noFill/>
        </p:spPr>
      </p:pic>
      <p:sp>
        <p:nvSpPr>
          <p:cNvPr id="10"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FONTE DO DILÚVIO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1" name="Text Placeholder 10"/>
          <p:cNvSpPr txBox="1">
            <a:spLocks/>
          </p:cNvSpPr>
          <p:nvPr/>
        </p:nvSpPr>
        <p:spPr>
          <a:xfrm>
            <a:off x="683568" y="1124744"/>
            <a:ext cx="7774632" cy="792088"/>
          </a:xfrm>
          <a:prstGeom prst="rect">
            <a:avLst/>
          </a:prstGeom>
        </p:spPr>
        <p:txBody>
          <a:bodyPr/>
          <a:lstStyle/>
          <a:p>
            <a:pPr marL="342900" indent="-342900" algn="ctr">
              <a:spcBef>
                <a:spcPct val="20000"/>
              </a:spcBef>
              <a:defRPr/>
            </a:pPr>
            <a:r>
              <a:rPr lang="pt-BR" sz="3200" dirty="0" smtClean="0">
                <a:solidFill>
                  <a:srgbClr val="FFFFFF"/>
                </a:solidFill>
                <a:effectLst>
                  <a:outerShdw blurRad="38100" dist="38100" dir="2700000" algn="tl">
                    <a:srgbClr val="000000">
                      <a:alpha val="43137"/>
                    </a:srgbClr>
                  </a:outerShdw>
                </a:effectLst>
                <a:latin typeface="Arial Black" pitchFamily="34" charset="0"/>
              </a:rPr>
              <a:t>As Fontes do Grande Abismo.</a:t>
            </a:r>
            <a:endParaRPr lang="en-US" sz="3200" dirty="0" smtClean="0">
              <a:solidFill>
                <a:srgbClr val="FFFFFF"/>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defRPr/>
            </a:pPr>
            <a:endParaRPr lang="en-US" sz="32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latin typeface="Arial"/>
              </a:rPr>
              <a:pPr>
                <a:defRPr/>
              </a:pPr>
              <a:t>54</a:t>
            </a:fld>
            <a:endParaRPr lang="en-US" dirty="0">
              <a:solidFill>
                <a:srgbClr val="FFFFFF"/>
              </a:solidFill>
              <a:latin typeface="Arial"/>
            </a:endParaRPr>
          </a:p>
        </p:txBody>
      </p:sp>
    </p:spTree>
    <p:extLst>
      <p:ext uri="{BB962C8B-B14F-4D97-AF65-F5344CB8AC3E}">
        <p14:creationId xmlns:p14="http://schemas.microsoft.com/office/powerpoint/2010/main" val="15381450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0"/>
          <p:cNvSpPr txBox="1">
            <a:spLocks/>
          </p:cNvSpPr>
          <p:nvPr/>
        </p:nvSpPr>
        <p:spPr>
          <a:xfrm>
            <a:off x="210880" y="1268760"/>
            <a:ext cx="8568952" cy="792088"/>
          </a:xfrm>
          <a:prstGeom prst="rect">
            <a:avLst/>
          </a:prstGeom>
        </p:spPr>
        <p:txBody>
          <a:bodyPr/>
          <a:lstStyle/>
          <a:p>
            <a:pPr marL="342900" indent="-342900" algn="ctr">
              <a:spcBef>
                <a:spcPct val="20000"/>
              </a:spcBef>
              <a:defRPr/>
            </a:pPr>
            <a:r>
              <a:rPr lang="pt-BR" sz="3200" dirty="0" smtClean="0">
                <a:solidFill>
                  <a:srgbClr val="FFFFFF"/>
                </a:solidFill>
                <a:effectLst>
                  <a:outerShdw blurRad="38100" dist="38100" dir="2700000" algn="tl">
                    <a:srgbClr val="000000">
                      <a:alpha val="43137"/>
                    </a:srgbClr>
                  </a:outerShdw>
                </a:effectLst>
                <a:latin typeface="Arial Black" pitchFamily="34" charset="0"/>
              </a:rPr>
              <a:t>Imagine a destruição causada pelas fontes do abismo rompendo</a:t>
            </a:r>
            <a:r>
              <a:rPr lang="en-US" sz="3200" dirty="0" smtClean="0">
                <a:solidFill>
                  <a:srgbClr val="FFFFFF"/>
                </a:solidFill>
                <a:effectLst>
                  <a:outerShdw blurRad="38100" dist="38100" dir="2700000" algn="tl">
                    <a:srgbClr val="000000">
                      <a:alpha val="43137"/>
                    </a:srgbClr>
                  </a:outerShdw>
                </a:effectLst>
                <a:latin typeface="Arial Black" pitchFamily="34" charset="0"/>
              </a:rPr>
              <a:t>!</a:t>
            </a:r>
          </a:p>
        </p:txBody>
      </p:sp>
      <p:sp>
        <p:nvSpPr>
          <p:cNvPr id="16" name="Content Placeholder 4"/>
          <p:cNvSpPr txBox="1">
            <a:spLocks/>
          </p:cNvSpPr>
          <p:nvPr/>
        </p:nvSpPr>
        <p:spPr bwMode="auto">
          <a:xfrm>
            <a:off x="-509200" y="2996952"/>
            <a:ext cx="5400600" cy="1224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indent="-514350" algn="ctr" fontAlgn="base">
              <a:spcBef>
                <a:spcPct val="20000"/>
              </a:spcBef>
              <a:spcAft>
                <a:spcPct val="0"/>
              </a:spcAft>
            </a:pPr>
            <a:r>
              <a:rPr lang="en-US" sz="2800" b="1" kern="0" dirty="0" smtClean="0">
                <a:solidFill>
                  <a:srgbClr val="FFFFFF"/>
                </a:solidFill>
                <a:effectLst>
                  <a:outerShdw blurRad="38100" dist="38100" dir="2700000" algn="tl">
                    <a:srgbClr val="000000">
                      <a:alpha val="43137"/>
                    </a:srgbClr>
                  </a:outerShdw>
                </a:effectLst>
              </a:rPr>
              <a:t>	</a:t>
            </a:r>
            <a:r>
              <a:rPr lang="pt-BR" sz="2800" b="1" kern="0" dirty="0" smtClean="0">
                <a:solidFill>
                  <a:srgbClr val="FFFFFF"/>
                </a:solidFill>
                <a:effectLst>
                  <a:outerShdw blurRad="38100" dist="38100" dir="2700000" algn="tl">
                    <a:srgbClr val="000000">
                      <a:alpha val="43137"/>
                    </a:srgbClr>
                  </a:outerShdw>
                </a:effectLst>
              </a:rPr>
              <a:t>Com as águas rompendo a partir de câmaras subterrâneas interligadas em todo o mundo, deve ter havido atividade vulcânica, terremotos, movimento das placas, tsunamis, etc.</a:t>
            </a:r>
            <a:endParaRPr lang="en-US" sz="2800" b="1" kern="0" dirty="0" smtClean="0">
              <a:solidFill>
                <a:srgbClr val="FFFFFF"/>
              </a:solidFill>
              <a:effectLst>
                <a:outerShdw blurRad="38100" dist="38100" dir="2700000" algn="tl">
                  <a:srgbClr val="000000">
                    <a:alpha val="43137"/>
                  </a:srgbClr>
                </a:outerShdw>
              </a:effectLst>
            </a:endParaRPr>
          </a:p>
        </p:txBody>
      </p:sp>
      <p:pic>
        <p:nvPicPr>
          <p:cNvPr id="18" name="Picture 5" descr="flood"/>
          <p:cNvPicPr>
            <a:picLocks noChangeAspect="1" noChangeArrowheads="1"/>
          </p:cNvPicPr>
          <p:nvPr/>
        </p:nvPicPr>
        <p:blipFill>
          <a:blip r:embed="rId3" cstate="print"/>
          <a:srcRect/>
          <a:stretch>
            <a:fillRect/>
          </a:stretch>
        </p:blipFill>
        <p:spPr bwMode="auto">
          <a:xfrm>
            <a:off x="5076056" y="3212976"/>
            <a:ext cx="3588488" cy="3240360"/>
          </a:xfrm>
          <a:prstGeom prst="rect">
            <a:avLst/>
          </a:prstGeom>
          <a:noFill/>
        </p:spPr>
      </p:pic>
      <p:sp>
        <p:nvSpPr>
          <p:cNvPr id="9"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663300"/>
                </a:solidFill>
              </a:rPr>
              <a:pPr>
                <a:defRPr/>
              </a:pPr>
              <a:t>55</a:t>
            </a:fld>
            <a:endParaRPr lang="en-US" dirty="0">
              <a:solidFill>
                <a:srgbClr val="663300"/>
              </a:solidFill>
            </a:endParaRPr>
          </a:p>
        </p:txBody>
      </p:sp>
    </p:spTree>
    <p:extLst>
      <p:ext uri="{BB962C8B-B14F-4D97-AF65-F5344CB8AC3E}">
        <p14:creationId xmlns:p14="http://schemas.microsoft.com/office/powerpoint/2010/main" val="61296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p:cNvSpPr txBox="1">
            <a:spLocks/>
          </p:cNvSpPr>
          <p:nvPr/>
        </p:nvSpPr>
        <p:spPr bwMode="auto">
          <a:xfrm>
            <a:off x="0" y="1268760"/>
            <a:ext cx="8748464" cy="1224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indent="-514350" algn="ctr" fontAlgn="base">
              <a:spcBef>
                <a:spcPct val="20000"/>
              </a:spcBef>
              <a:spcAft>
                <a:spcPct val="0"/>
              </a:spcAft>
            </a:pPr>
            <a:r>
              <a:rPr lang="en-US" sz="2800" b="1" kern="0" dirty="0" smtClean="0">
                <a:solidFill>
                  <a:srgbClr val="FFFFFF"/>
                </a:solidFill>
                <a:effectLst>
                  <a:outerShdw blurRad="38100" dist="38100" dir="2700000" algn="tl">
                    <a:srgbClr val="000000">
                      <a:alpha val="43137"/>
                    </a:srgbClr>
                  </a:outerShdw>
                </a:effectLst>
              </a:rPr>
              <a:t>	</a:t>
            </a:r>
            <a:r>
              <a:rPr lang="pt-BR" sz="2800" b="1" kern="0" dirty="0" smtClean="0">
                <a:solidFill>
                  <a:srgbClr val="FFFFFF"/>
                </a:solidFill>
                <a:effectLst>
                  <a:outerShdw blurRad="38100" dist="38100" dir="2700000" algn="tl">
                    <a:srgbClr val="000000">
                      <a:alpha val="43137"/>
                    </a:srgbClr>
                  </a:outerShdw>
                </a:effectLst>
              </a:rPr>
              <a:t> Nós não sabemos a extensão da atividade sísmica e vulcânica descrita em Gênesis 7:11, exceto saber que o rompimento de todas essas fontes subterrâneas foi um evento único e irrepetível sem precedentes no planeta.</a:t>
            </a:r>
            <a:endParaRPr lang="en-US" sz="2800" b="1" kern="0" dirty="0" smtClean="0">
              <a:solidFill>
                <a:srgbClr val="FFFFFF"/>
              </a:solidFill>
              <a:effectLst>
                <a:outerShdw blurRad="38100" dist="38100" dir="2700000" algn="tl">
                  <a:srgbClr val="000000">
                    <a:alpha val="43137"/>
                  </a:srgbClr>
                </a:outerShdw>
              </a:effectLst>
            </a:endParaRPr>
          </a:p>
        </p:txBody>
      </p:sp>
      <p:pic>
        <p:nvPicPr>
          <p:cNvPr id="10" name="Picture 10" descr="http://pubs.usgs.gov/fs/fs169-97/fountain.jpg"/>
          <p:cNvPicPr>
            <a:picLocks noChangeAspect="1" noChangeArrowheads="1"/>
          </p:cNvPicPr>
          <p:nvPr/>
        </p:nvPicPr>
        <p:blipFill>
          <a:blip r:embed="rId3" cstate="print"/>
          <a:srcRect/>
          <a:stretch>
            <a:fillRect/>
          </a:stretch>
        </p:blipFill>
        <p:spPr bwMode="auto">
          <a:xfrm>
            <a:off x="683569" y="4005064"/>
            <a:ext cx="3665585" cy="2468880"/>
          </a:xfrm>
          <a:prstGeom prst="rect">
            <a:avLst/>
          </a:prstGeom>
          <a:noFill/>
        </p:spPr>
      </p:pic>
      <p:sp>
        <p:nvSpPr>
          <p:cNvPr id="11"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2" name="Espaço Reservado para Número de Slide 1"/>
          <p:cNvSpPr>
            <a:spLocks noGrp="1"/>
          </p:cNvSpPr>
          <p:nvPr>
            <p:ph type="sldNum" sz="quarter" idx="12"/>
          </p:nvPr>
        </p:nvSpPr>
        <p:spPr>
          <a:xfrm>
            <a:off x="7194176" y="6309320"/>
            <a:ext cx="1905000" cy="457200"/>
          </a:xfrm>
        </p:spPr>
        <p:txBody>
          <a:bodyPr/>
          <a:lstStyle/>
          <a:p>
            <a:pPr>
              <a:defRPr/>
            </a:pPr>
            <a:fld id="{C8D25248-63F1-4BE8-A60B-798FB5632D0F}" type="slidenum">
              <a:rPr lang="en-US" smtClean="0">
                <a:solidFill>
                  <a:srgbClr val="FFFFFF"/>
                </a:solidFill>
              </a:rPr>
              <a:pPr>
                <a:defRPr/>
              </a:pPr>
              <a:t>56</a:t>
            </a:fld>
            <a:endParaRPr lang="en-US" dirty="0">
              <a:solidFill>
                <a:srgbClr val="FFFFFF"/>
              </a:solidFill>
            </a:endParaRPr>
          </a:p>
        </p:txBody>
      </p:sp>
      <p:pic>
        <p:nvPicPr>
          <p:cNvPr id="1026" name="Picture 2" descr="What is a tsuna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292" y="4013983"/>
            <a:ext cx="3703319"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6170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rgbClr val="FFFFFF"/>
                </a:solidFill>
                <a:effectLst>
                  <a:outerShdw blurRad="38100" dist="38100" dir="2700000" algn="tl">
                    <a:srgbClr val="000000">
                      <a:alpha val="43137"/>
                    </a:srgbClr>
                  </a:outerShdw>
                </a:effectLst>
                <a:latin typeface="Arial"/>
              </a:rPr>
              <a:t>Vulcões</a:t>
            </a:r>
            <a:endParaRPr lang="pt-BR" sz="3600" b="1" dirty="0">
              <a:solidFill>
                <a:schemeClr val="bg1"/>
              </a:solidFill>
              <a:effectLst>
                <a:outerShdw blurRad="38100" dist="38100" dir="2700000" algn="tl">
                  <a:srgbClr val="000000">
                    <a:alpha val="43137"/>
                  </a:srgbClr>
                </a:outerShdw>
              </a:effectLst>
              <a:latin typeface="+mn-lt"/>
            </a:endParaRPr>
          </a:p>
        </p:txBody>
      </p:sp>
      <p:sp>
        <p:nvSpPr>
          <p:cNvPr id="9" name="Rectangle 6"/>
          <p:cNvSpPr>
            <a:spLocks noGrp="1" noChangeArrowheads="1"/>
          </p:cNvSpPr>
          <p:nvPr>
            <p:ph idx="4294967295"/>
          </p:nvPr>
        </p:nvSpPr>
        <p:spPr>
          <a:xfrm>
            <a:off x="395536" y="1844824"/>
            <a:ext cx="8305800" cy="1800200"/>
          </a:xfrm>
        </p:spPr>
        <p:txBody>
          <a:bodyPr/>
          <a:lstStyle/>
          <a:p>
            <a:pPr algn="ctr">
              <a:lnSpc>
                <a:spcPct val="110000"/>
              </a:lnSpc>
              <a:buNone/>
            </a:pPr>
            <a:r>
              <a:rPr lang="pt-BR" sz="2800" dirty="0" smtClean="0">
                <a:solidFill>
                  <a:schemeClr val="bg1"/>
                </a:solidFill>
                <a:effectLst>
                  <a:outerShdw blurRad="38100" dist="38100" dir="2700000" algn="tl">
                    <a:srgbClr val="000000">
                      <a:alpha val="43137"/>
                    </a:srgbClr>
                  </a:outerShdw>
                </a:effectLst>
              </a:rPr>
              <a:t>	Podemos achar campos de lava no mundo inteira bem maiores do que qualquer coisa sendo criado em nossos dias.</a:t>
            </a:r>
            <a:endParaRPr lang="pt-BR" sz="2800" dirty="0">
              <a:solidFill>
                <a:schemeClr val="bg1"/>
              </a:solidFill>
              <a:effectLst>
                <a:outerShdw blurRad="38100" dist="38100" dir="2700000" algn="tl">
                  <a:srgbClr val="000000">
                    <a:alpha val="43137"/>
                  </a:srgbClr>
                </a:outerShdw>
              </a:effectLst>
            </a:endParaRPr>
          </a:p>
        </p:txBody>
      </p:sp>
      <p:sp>
        <p:nvSpPr>
          <p:cNvPr id="8"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pic>
        <p:nvPicPr>
          <p:cNvPr id="12" name="Picture 2" descr="http://pubs.usgs.gov/fs/2005/3024/images/fs2005-3024_fig_12.jpg"/>
          <p:cNvPicPr>
            <a:picLocks noChangeAspect="1" noChangeArrowheads="1"/>
          </p:cNvPicPr>
          <p:nvPr/>
        </p:nvPicPr>
        <p:blipFill>
          <a:blip r:embed="rId3" cstate="print"/>
          <a:srcRect/>
          <a:stretch>
            <a:fillRect/>
          </a:stretch>
        </p:blipFill>
        <p:spPr bwMode="auto">
          <a:xfrm>
            <a:off x="2081972" y="3387435"/>
            <a:ext cx="5168805" cy="3359725"/>
          </a:xfrm>
          <a:prstGeom prst="rect">
            <a:avLst/>
          </a:prstGeom>
          <a:noFill/>
        </p:spPr>
      </p:pic>
      <p:pic>
        <p:nvPicPr>
          <p:cNvPr id="30724" name="Picture 4" descr="Full-size image (15 K)"/>
          <p:cNvPicPr>
            <a:picLocks noChangeAspect="1" noChangeArrowheads="1"/>
          </p:cNvPicPr>
          <p:nvPr/>
        </p:nvPicPr>
        <p:blipFill>
          <a:blip r:embed="rId4" cstate="print"/>
          <a:srcRect/>
          <a:stretch>
            <a:fillRect/>
          </a:stretch>
        </p:blipFill>
        <p:spPr bwMode="auto">
          <a:xfrm>
            <a:off x="268108" y="3861048"/>
            <a:ext cx="2418415" cy="2448272"/>
          </a:xfrm>
          <a:prstGeom prst="rect">
            <a:avLst/>
          </a:prstGeom>
          <a:noFill/>
        </p:spPr>
      </p:pic>
      <p:pic>
        <p:nvPicPr>
          <p:cNvPr id="30730" name="Picture 10" descr="Full-size image (159 K)"/>
          <p:cNvPicPr>
            <a:picLocks noChangeAspect="1" noChangeArrowheads="1"/>
          </p:cNvPicPr>
          <p:nvPr/>
        </p:nvPicPr>
        <p:blipFill>
          <a:blip r:embed="rId5" cstate="print"/>
          <a:srcRect/>
          <a:stretch>
            <a:fillRect/>
          </a:stretch>
        </p:blipFill>
        <p:spPr bwMode="auto">
          <a:xfrm>
            <a:off x="6516216" y="3717032"/>
            <a:ext cx="2411760" cy="2519291"/>
          </a:xfrm>
          <a:prstGeom prst="rect">
            <a:avLst/>
          </a:prstGeom>
          <a:noFill/>
        </p:spPr>
      </p:pic>
      <p:sp>
        <p:nvSpPr>
          <p:cNvPr id="2" name="Espaço Reservado para Número de Slide 1"/>
          <p:cNvSpPr>
            <a:spLocks noGrp="1"/>
          </p:cNvSpPr>
          <p:nvPr>
            <p:ph type="sldNum" sz="quarter" idx="12"/>
          </p:nvPr>
        </p:nvSpPr>
        <p:spPr>
          <a:xfrm>
            <a:off x="6915472" y="6428184"/>
            <a:ext cx="1905000" cy="457200"/>
          </a:xfrm>
        </p:spPr>
        <p:txBody>
          <a:bodyPr/>
          <a:lstStyle/>
          <a:p>
            <a:pPr>
              <a:defRPr/>
            </a:pPr>
            <a:fld id="{C8D25248-63F1-4BE8-A60B-798FB5632D0F}" type="slidenum">
              <a:rPr lang="en-US" smtClean="0">
                <a:solidFill>
                  <a:srgbClr val="FFFFFF"/>
                </a:solidFill>
              </a:rPr>
              <a:pPr>
                <a:defRPr/>
              </a:pPr>
              <a:t>57</a:t>
            </a:fld>
            <a:endParaRPr lang="en-US" dirty="0">
              <a:solidFill>
                <a:srgbClr val="FFFFFF"/>
              </a:solidFill>
            </a:endParaRPr>
          </a:p>
        </p:txBody>
      </p:sp>
    </p:spTree>
    <p:extLst>
      <p:ext uri="{BB962C8B-B14F-4D97-AF65-F5344CB8AC3E}">
        <p14:creationId xmlns:p14="http://schemas.microsoft.com/office/powerpoint/2010/main" val="20477554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chemeClr val="bg1"/>
                </a:solidFill>
                <a:effectLst>
                  <a:outerShdw blurRad="38100" dist="38100" dir="2700000" algn="tl">
                    <a:srgbClr val="000000">
                      <a:alpha val="43137"/>
                    </a:srgbClr>
                  </a:outerShdw>
                </a:effectLst>
                <a:latin typeface="+mn-lt"/>
              </a:rPr>
              <a:t>Vulcões</a:t>
            </a:r>
            <a:endParaRPr lang="pt-BR" sz="3600" b="1" dirty="0">
              <a:solidFill>
                <a:schemeClr val="bg1"/>
              </a:solidFill>
              <a:effectLst>
                <a:outerShdw blurRad="38100" dist="38100" dir="2700000" algn="tl">
                  <a:srgbClr val="000000">
                    <a:alpha val="43137"/>
                  </a:srgbClr>
                </a:outerShdw>
              </a:effectLst>
              <a:latin typeface="+mn-lt"/>
            </a:endParaRPr>
          </a:p>
        </p:txBody>
      </p:sp>
      <p:sp>
        <p:nvSpPr>
          <p:cNvPr id="9" name="Rectangle 6"/>
          <p:cNvSpPr>
            <a:spLocks noGrp="1" noChangeArrowheads="1"/>
          </p:cNvSpPr>
          <p:nvPr>
            <p:ph idx="4294967295"/>
          </p:nvPr>
        </p:nvSpPr>
        <p:spPr>
          <a:xfrm>
            <a:off x="251520" y="1916833"/>
            <a:ext cx="8640960" cy="1584176"/>
          </a:xfrm>
        </p:spPr>
        <p:txBody>
          <a:bodyPr/>
          <a:lstStyle/>
          <a:p>
            <a:pPr algn="ctr">
              <a:lnSpc>
                <a:spcPct val="110000"/>
              </a:lnSpc>
              <a:buNone/>
            </a:pPr>
            <a:r>
              <a:rPr lang="pt-BR" sz="2800" dirty="0" smtClean="0">
                <a:solidFill>
                  <a:schemeClr val="bg1"/>
                </a:solidFill>
                <a:effectLst>
                  <a:outerShdw blurRad="38100" dist="38100" dir="2700000" algn="tl">
                    <a:srgbClr val="000000">
                      <a:alpha val="43137"/>
                    </a:srgbClr>
                  </a:outerShdw>
                </a:effectLst>
              </a:rPr>
              <a:t>Houve muito atividade vulcânica depois do Dilúvio também.</a:t>
            </a:r>
            <a:endParaRPr lang="pt-BR" sz="2800" dirty="0">
              <a:solidFill>
                <a:schemeClr val="bg1"/>
              </a:solidFill>
              <a:effectLst>
                <a:outerShdw blurRad="38100" dist="38100" dir="2700000" algn="tl">
                  <a:srgbClr val="000000">
                    <a:alpha val="43137"/>
                  </a:srgbClr>
                </a:outerShdw>
              </a:effectLst>
            </a:endParaRPr>
          </a:p>
        </p:txBody>
      </p:sp>
      <p:sp>
        <p:nvSpPr>
          <p:cNvPr id="8"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pic>
        <p:nvPicPr>
          <p:cNvPr id="30728" name="Picture 8" descr="http://volcano.oregonstate.edu/vwdocs/volc_images/north_america/arizona/6b.jpg"/>
          <p:cNvPicPr>
            <a:picLocks noChangeAspect="1" noChangeArrowheads="1"/>
          </p:cNvPicPr>
          <p:nvPr/>
        </p:nvPicPr>
        <p:blipFill>
          <a:blip r:embed="rId3" cstate="print"/>
          <a:srcRect/>
          <a:stretch>
            <a:fillRect/>
          </a:stretch>
        </p:blipFill>
        <p:spPr bwMode="auto">
          <a:xfrm>
            <a:off x="1547664" y="2972735"/>
            <a:ext cx="6048672" cy="3840641"/>
          </a:xfrm>
          <a:prstGeom prst="rect">
            <a:avLst/>
          </a:prstGeom>
          <a:noFill/>
        </p:spPr>
      </p:pic>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rPr>
              <a:pPr>
                <a:defRPr/>
              </a:pPr>
              <a:t>58</a:t>
            </a:fld>
            <a:endParaRPr lang="en-US" dirty="0">
              <a:solidFill>
                <a:srgbClr val="FFFFFF"/>
              </a:solidFill>
            </a:endParaRPr>
          </a:p>
        </p:txBody>
      </p:sp>
    </p:spTree>
    <p:extLst>
      <p:ext uri="{BB962C8B-B14F-4D97-AF65-F5344CB8AC3E}">
        <p14:creationId xmlns:p14="http://schemas.microsoft.com/office/powerpoint/2010/main" val="34866495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475656" y="5621178"/>
            <a:ext cx="6115050" cy="400110"/>
          </a:xfrm>
          <a:prstGeom prst="rect">
            <a:avLst/>
          </a:prstGeom>
          <a:noFill/>
          <a:ln w="12700">
            <a:noFill/>
            <a:miter lim="800000"/>
            <a:headEnd type="none" w="sm" len="sm"/>
            <a:tailEnd type="none" w="sm" len="sm"/>
          </a:ln>
        </p:spPr>
        <p:txBody>
          <a:bodyPr>
            <a:spAutoFit/>
          </a:bodyPr>
          <a:lstStyle/>
          <a:p>
            <a:pPr algn="ctr" eaLnBrk="0" fontAlgn="base" hangingPunct="0">
              <a:spcBef>
                <a:spcPct val="0"/>
              </a:spcBef>
              <a:spcAft>
                <a:spcPct val="0"/>
              </a:spcAft>
            </a:pPr>
            <a:r>
              <a:rPr lang="en-US" sz="2000" b="1" i="1" dirty="0">
                <a:solidFill>
                  <a:srgbClr val="FFFFFF"/>
                </a:solidFill>
                <a:effectLst>
                  <a:outerShdw blurRad="38100" dist="38100" dir="2700000" algn="tl">
                    <a:srgbClr val="000000">
                      <a:alpha val="43137"/>
                    </a:srgbClr>
                  </a:outerShdw>
                </a:effectLst>
              </a:rPr>
              <a:t>Scientific American</a:t>
            </a:r>
            <a:r>
              <a:rPr lang="en-US" sz="2000" b="1" dirty="0">
                <a:solidFill>
                  <a:srgbClr val="FFFFFF"/>
                </a:solidFill>
                <a:effectLst>
                  <a:outerShdw blurRad="38100" dist="38100" dir="2700000" algn="tl">
                    <a:srgbClr val="000000">
                      <a:alpha val="43137"/>
                    </a:srgbClr>
                  </a:outerShdw>
                </a:effectLst>
              </a:rPr>
              <a:t>, July 1998, p. 45</a:t>
            </a:r>
          </a:p>
        </p:txBody>
      </p:sp>
      <p:sp>
        <p:nvSpPr>
          <p:cNvPr id="7" name="Rectangle 5"/>
          <p:cNvSpPr>
            <a:spLocks noGrp="1" noChangeArrowheads="1"/>
          </p:cNvSpPr>
          <p:nvPr>
            <p:ph type="title" idx="4294967295"/>
          </p:nvPr>
        </p:nvSpPr>
        <p:spPr>
          <a:xfrm>
            <a:off x="683568" y="1052736"/>
            <a:ext cx="7772400" cy="857250"/>
          </a:xfrm>
        </p:spPr>
        <p:txBody>
          <a:bodyPr/>
          <a:lstStyle/>
          <a:p>
            <a:pPr>
              <a:defRPr/>
            </a:pPr>
            <a:r>
              <a:rPr lang="en-US" sz="3600" b="1" dirty="0" smtClean="0">
                <a:solidFill>
                  <a:schemeClr val="bg1"/>
                </a:solidFill>
                <a:effectLst>
                  <a:outerShdw blurRad="38100" dist="38100" dir="2700000" algn="tl">
                    <a:srgbClr val="000000">
                      <a:alpha val="43137"/>
                    </a:srgbClr>
                  </a:outerShdw>
                </a:effectLst>
                <a:latin typeface="+mn-lt"/>
                <a:ea typeface="+mj-ea"/>
                <a:cs typeface="+mj-cs"/>
              </a:rPr>
              <a:t>Tsunamis</a:t>
            </a:r>
            <a:endParaRPr lang="en-US" sz="3600" b="1" dirty="0">
              <a:solidFill>
                <a:schemeClr val="bg1"/>
              </a:solidFill>
              <a:effectLst>
                <a:outerShdw blurRad="38100" dist="38100" dir="2700000" algn="tl">
                  <a:srgbClr val="000000">
                    <a:alpha val="43137"/>
                  </a:srgbClr>
                </a:outerShdw>
              </a:effectLst>
              <a:latin typeface="+mn-lt"/>
              <a:ea typeface="+mj-ea"/>
              <a:cs typeface="+mj-cs"/>
            </a:endParaRPr>
          </a:p>
        </p:txBody>
      </p:sp>
      <p:sp>
        <p:nvSpPr>
          <p:cNvPr id="9" name="Rectangle 6"/>
          <p:cNvSpPr>
            <a:spLocks noGrp="1" noChangeArrowheads="1"/>
          </p:cNvSpPr>
          <p:nvPr>
            <p:ph idx="4294967295"/>
          </p:nvPr>
        </p:nvSpPr>
        <p:spPr>
          <a:xfrm>
            <a:off x="107504" y="1700808"/>
            <a:ext cx="8964488" cy="4032448"/>
          </a:xfrm>
        </p:spPr>
        <p:txBody>
          <a:bodyPr/>
          <a:lstStyle/>
          <a:p>
            <a:pPr algn="ctr">
              <a:lnSpc>
                <a:spcPct val="110000"/>
              </a:lnSpc>
              <a:buNone/>
            </a:pPr>
            <a:r>
              <a:rPr lang="pt-BR" sz="2800" dirty="0" smtClean="0">
                <a:solidFill>
                  <a:schemeClr val="bg1"/>
                </a:solidFill>
                <a:effectLst>
                  <a:outerShdw blurRad="38100" dist="38100" dir="2700000" algn="tl">
                    <a:srgbClr val="000000">
                      <a:alpha val="43137"/>
                    </a:srgbClr>
                  </a:outerShdw>
                </a:effectLst>
              </a:rPr>
              <a:t>Como é criado um tsunami?</a:t>
            </a:r>
            <a:endParaRPr lang="en-US" sz="2800" dirty="0">
              <a:solidFill>
                <a:schemeClr val="bg1"/>
              </a:solidFill>
              <a:effectLst>
                <a:outerShdw blurRad="38100" dist="38100" dir="2700000" algn="tl">
                  <a:srgbClr val="000000">
                    <a:alpha val="43137"/>
                  </a:srgbClr>
                </a:outerShdw>
              </a:effectLst>
            </a:endParaRPr>
          </a:p>
        </p:txBody>
      </p:sp>
      <p:sp>
        <p:nvSpPr>
          <p:cNvPr id="8"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pic>
        <p:nvPicPr>
          <p:cNvPr id="20484" name="Picture 4" descr="http://www.public.asu.edu/%7Eedimaggi/Pictures/tsunami_illustration_DiMaggio2.jpg"/>
          <p:cNvPicPr>
            <a:picLocks noChangeAspect="1" noChangeArrowheads="1"/>
          </p:cNvPicPr>
          <p:nvPr/>
        </p:nvPicPr>
        <p:blipFill>
          <a:blip r:embed="rId3" cstate="print"/>
          <a:srcRect/>
          <a:stretch>
            <a:fillRect/>
          </a:stretch>
        </p:blipFill>
        <p:spPr bwMode="auto">
          <a:xfrm>
            <a:off x="102046" y="3429000"/>
            <a:ext cx="8934450" cy="3324226"/>
          </a:xfrm>
          <a:prstGeom prst="rect">
            <a:avLst/>
          </a:prstGeom>
          <a:noFill/>
        </p:spPr>
      </p:pic>
      <p:sp>
        <p:nvSpPr>
          <p:cNvPr id="11" name="Rectangle 10"/>
          <p:cNvSpPr/>
          <p:nvPr/>
        </p:nvSpPr>
        <p:spPr bwMode="auto">
          <a:xfrm>
            <a:off x="88596" y="2617591"/>
            <a:ext cx="8947900" cy="10801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000" b="1" dirty="0" smtClean="0">
              <a:solidFill>
                <a:srgbClr val="663300"/>
              </a:solidFill>
            </a:endParaRPr>
          </a:p>
        </p:txBody>
      </p:sp>
      <p:sp>
        <p:nvSpPr>
          <p:cNvPr id="10" name="TextBox 9"/>
          <p:cNvSpPr txBox="1"/>
          <p:nvPr/>
        </p:nvSpPr>
        <p:spPr>
          <a:xfrm>
            <a:off x="539552" y="2704772"/>
            <a:ext cx="7920880" cy="954107"/>
          </a:xfrm>
          <a:prstGeom prst="rect">
            <a:avLst/>
          </a:prstGeom>
          <a:noFill/>
        </p:spPr>
        <p:txBody>
          <a:bodyPr wrap="square" rtlCol="0">
            <a:spAutoFit/>
          </a:bodyPr>
          <a:lstStyle/>
          <a:p>
            <a:pPr algn="ctr"/>
            <a:r>
              <a:rPr lang="pt-BR" sz="2800" b="1" dirty="0" smtClean="0">
                <a:solidFill>
                  <a:srgbClr val="111111"/>
                </a:solidFill>
              </a:rPr>
              <a:t>O tsunami é criado por um terremoto debaixo da água numa zona de subducção.</a:t>
            </a:r>
          </a:p>
        </p:txBody>
      </p:sp>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663300"/>
                </a:solidFill>
              </a:rPr>
              <a:pPr>
                <a:defRPr/>
              </a:pPr>
              <a:t>59</a:t>
            </a:fld>
            <a:endParaRPr lang="en-US" dirty="0">
              <a:solidFill>
                <a:srgbClr val="663300"/>
              </a:solidFill>
            </a:endParaRPr>
          </a:p>
        </p:txBody>
      </p:sp>
    </p:spTree>
    <p:extLst>
      <p:ext uri="{BB962C8B-B14F-4D97-AF65-F5344CB8AC3E}">
        <p14:creationId xmlns:p14="http://schemas.microsoft.com/office/powerpoint/2010/main" val="1098108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title"/>
          </p:nvPr>
        </p:nvSpPr>
        <p:spPr>
          <a:xfrm>
            <a:off x="251520" y="404664"/>
            <a:ext cx="8640960" cy="1143000"/>
          </a:xfrm>
          <a:noFill/>
          <a:ln/>
        </p:spPr>
        <p:txBody>
          <a:bodyPr>
            <a:normAutofit fontScale="90000"/>
          </a:bodyPr>
          <a:lstStyle/>
          <a:p>
            <a:r>
              <a:rPr lang="pt-BR" sz="4800" dirty="0" smtClean="0">
                <a:solidFill>
                  <a:schemeClr val="bg1"/>
                </a:solidFill>
                <a:effectLst>
                  <a:outerShdw blurRad="38100" dist="38100" dir="2700000" algn="tl">
                    <a:srgbClr val="000000">
                      <a:alpha val="43137"/>
                    </a:srgbClr>
                  </a:outerShdw>
                </a:effectLst>
                <a:latin typeface="Arial Black" pitchFamily="34" charset="0"/>
              </a:rPr>
              <a:t>Onde está a evidência </a:t>
            </a:r>
            <a:r>
              <a:rPr lang="pt-BR" sz="4800" dirty="0" smtClean="0">
                <a:solidFill>
                  <a:schemeClr val="bg1"/>
                </a:solidFill>
                <a:effectLst>
                  <a:outerShdw blurRad="38100" dist="38100" dir="2700000" algn="tl">
                    <a:srgbClr val="000000">
                      <a:alpha val="43137"/>
                    </a:srgbClr>
                  </a:outerShdw>
                </a:effectLst>
                <a:latin typeface="Arial Black" pitchFamily="34" charset="0"/>
              </a:rPr>
              <a:t>de uma Terra com milhões </a:t>
            </a:r>
            <a:r>
              <a:rPr lang="pt-BR" sz="4800" dirty="0" smtClean="0">
                <a:solidFill>
                  <a:schemeClr val="bg1"/>
                </a:solidFill>
                <a:effectLst>
                  <a:outerShdw blurRad="38100" dist="38100" dir="2700000" algn="tl">
                    <a:srgbClr val="000000">
                      <a:alpha val="43137"/>
                    </a:srgbClr>
                  </a:outerShdw>
                </a:effectLst>
                <a:latin typeface="Arial Black" pitchFamily="34" charset="0"/>
              </a:rPr>
              <a:t>de anos?</a:t>
            </a:r>
            <a:endParaRPr lang="en-US" sz="4800" dirty="0">
              <a:solidFill>
                <a:schemeClr val="bg1"/>
              </a:solidFill>
              <a:effectLst>
                <a:outerShdw blurRad="38100" dist="38100" dir="2700000" algn="tl">
                  <a:srgbClr val="000000">
                    <a:alpha val="43137"/>
                  </a:srgbClr>
                </a:outerShdw>
              </a:effectLst>
              <a:latin typeface="Arial Black" pitchFamily="34" charset="0"/>
            </a:endParaRPr>
          </a:p>
        </p:txBody>
      </p:sp>
      <p:pic>
        <p:nvPicPr>
          <p:cNvPr id="5" name="Picture 1" descr="slide9.jpg"/>
          <p:cNvPicPr>
            <a:picLocks noChangeAspect="1"/>
          </p:cNvPicPr>
          <p:nvPr/>
        </p:nvPicPr>
        <p:blipFill>
          <a:blip r:embed="rId3" cstate="print"/>
          <a:srcRect l="17500" t="5556" r="37500" b="11111"/>
          <a:stretch>
            <a:fillRect/>
          </a:stretch>
        </p:blipFill>
        <p:spPr bwMode="auto">
          <a:xfrm>
            <a:off x="539552" y="2060848"/>
            <a:ext cx="3318129" cy="4608512"/>
          </a:xfrm>
          <a:prstGeom prst="rect">
            <a:avLst/>
          </a:prstGeom>
          <a:noFill/>
          <a:ln w="9525">
            <a:noFill/>
            <a:miter lim="800000"/>
            <a:headEnd/>
            <a:tailEnd/>
          </a:ln>
        </p:spPr>
      </p:pic>
      <p:sp>
        <p:nvSpPr>
          <p:cNvPr id="7" name="Text Box 3"/>
          <p:cNvSpPr txBox="1">
            <a:spLocks noChangeArrowheads="1"/>
          </p:cNvSpPr>
          <p:nvPr/>
        </p:nvSpPr>
        <p:spPr bwMode="auto">
          <a:xfrm>
            <a:off x="1475656" y="4437112"/>
            <a:ext cx="514885" cy="769441"/>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4400" b="1" dirty="0">
                <a:solidFill>
                  <a:srgbClr val="FFFFFF"/>
                </a:solidFill>
                <a:latin typeface="Tahoma" pitchFamily="34" charset="0"/>
              </a:rPr>
              <a:t>  </a:t>
            </a:r>
            <a:endParaRPr lang="en-US" sz="3200" b="1" dirty="0">
              <a:solidFill>
                <a:srgbClr val="FFFFFF"/>
              </a:solidFill>
              <a:latin typeface="Tahoma" pitchFamily="34" charset="0"/>
            </a:endParaRPr>
          </a:p>
        </p:txBody>
      </p:sp>
      <p:sp>
        <p:nvSpPr>
          <p:cNvPr id="9" name="Slide Number Placeholder 8"/>
          <p:cNvSpPr>
            <a:spLocks noGrp="1"/>
          </p:cNvSpPr>
          <p:nvPr>
            <p:ph type="sldNum" sz="quarter" idx="12"/>
          </p:nvPr>
        </p:nvSpPr>
        <p:spPr/>
        <p:txBody>
          <a:bodyPr/>
          <a:lstStyle/>
          <a:p>
            <a:fld id="{7AE95E0D-0DDD-4E51-B38D-0D4682371DB6}" type="slidenum">
              <a:rPr lang="en-US" b="1" smtClean="0">
                <a:solidFill>
                  <a:schemeClr val="bg1"/>
                </a:solidFill>
                <a:latin typeface="Arial" panose="020B0604020202020204" pitchFamily="34" charset="0"/>
                <a:cs typeface="Arial" panose="020B0604020202020204" pitchFamily="34" charset="0"/>
              </a:rPr>
              <a:pPr/>
              <a:t>6</a:t>
            </a:fld>
            <a:endParaRPr lang="en-US" b="1" dirty="0">
              <a:solidFill>
                <a:schemeClr val="bg1"/>
              </a:solidFill>
              <a:latin typeface="Arial" panose="020B0604020202020204" pitchFamily="34" charset="0"/>
              <a:cs typeface="Arial" panose="020B0604020202020204" pitchFamily="34" charset="0"/>
            </a:endParaRPr>
          </a:p>
        </p:txBody>
      </p:sp>
      <p:sp>
        <p:nvSpPr>
          <p:cNvPr id="8" name="Text Placeholder 10"/>
          <p:cNvSpPr txBox="1">
            <a:spLocks/>
          </p:cNvSpPr>
          <p:nvPr/>
        </p:nvSpPr>
        <p:spPr>
          <a:xfrm>
            <a:off x="4211960" y="2780928"/>
            <a:ext cx="4390256" cy="1440160"/>
          </a:xfrm>
          <a:prstGeom prst="rect">
            <a:avLst/>
          </a:prstGeom>
        </p:spPr>
        <p:txBody>
          <a:bodyPr/>
          <a:lstStyle/>
          <a:p>
            <a:pPr marL="342900" indent="-342900" algn="ctr">
              <a:spcBef>
                <a:spcPct val="20000"/>
              </a:spcBef>
            </a:pPr>
            <a:r>
              <a:rPr lang="pt-BR" sz="3200" dirty="0" smtClean="0">
                <a:solidFill>
                  <a:srgbClr val="FFFFFF"/>
                </a:solidFill>
                <a:effectLst>
                  <a:outerShdw blurRad="38100" dist="38100" dir="2700000" algn="tl">
                    <a:srgbClr val="000000">
                      <a:alpha val="43137"/>
                    </a:srgbClr>
                  </a:outerShdw>
                </a:effectLst>
                <a:latin typeface="Arial Black" pitchFamily="34" charset="0"/>
              </a:rPr>
              <a:t>Cremos que a coluna geológica pode ser melhor explicada pelo Dilúvio de Noé.</a:t>
            </a:r>
            <a:endParaRPr lang="pt-BR" sz="3200" dirty="0">
              <a:solidFill>
                <a:srgbClr val="FFFFFF"/>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9762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475656" y="5621178"/>
            <a:ext cx="6115050" cy="400110"/>
          </a:xfrm>
          <a:prstGeom prst="rect">
            <a:avLst/>
          </a:prstGeom>
          <a:noFill/>
          <a:ln w="12700">
            <a:noFill/>
            <a:miter lim="800000"/>
            <a:headEnd type="none" w="sm" len="sm"/>
            <a:tailEnd type="none" w="sm" len="sm"/>
          </a:ln>
        </p:spPr>
        <p:txBody>
          <a:bodyPr>
            <a:spAutoFit/>
          </a:bodyPr>
          <a:lstStyle/>
          <a:p>
            <a:pPr algn="ctr" eaLnBrk="0" fontAlgn="base" hangingPunct="0">
              <a:spcBef>
                <a:spcPct val="0"/>
              </a:spcBef>
              <a:spcAft>
                <a:spcPct val="0"/>
              </a:spcAft>
            </a:pPr>
            <a:r>
              <a:rPr lang="en-US" sz="2000" b="1" i="1" dirty="0">
                <a:solidFill>
                  <a:srgbClr val="FFFFFF"/>
                </a:solidFill>
                <a:effectLst>
                  <a:outerShdw blurRad="38100" dist="38100" dir="2700000" algn="tl">
                    <a:srgbClr val="000000">
                      <a:alpha val="43137"/>
                    </a:srgbClr>
                  </a:outerShdw>
                </a:effectLst>
              </a:rPr>
              <a:t>Scientific American</a:t>
            </a:r>
            <a:r>
              <a:rPr lang="en-US" sz="2000" b="1" dirty="0">
                <a:solidFill>
                  <a:srgbClr val="FFFFFF"/>
                </a:solidFill>
                <a:effectLst>
                  <a:outerShdw blurRad="38100" dist="38100" dir="2700000" algn="tl">
                    <a:srgbClr val="000000">
                      <a:alpha val="43137"/>
                    </a:srgbClr>
                  </a:outerShdw>
                </a:effectLst>
              </a:rPr>
              <a:t>, July 1998, p. 45</a:t>
            </a:r>
          </a:p>
        </p:txBody>
      </p:sp>
      <p:sp>
        <p:nvSpPr>
          <p:cNvPr id="7" name="Rectangle 5"/>
          <p:cNvSpPr>
            <a:spLocks noGrp="1" noChangeArrowheads="1"/>
          </p:cNvSpPr>
          <p:nvPr>
            <p:ph type="title" idx="4294967295"/>
          </p:nvPr>
        </p:nvSpPr>
        <p:spPr>
          <a:xfrm>
            <a:off x="683568" y="1052736"/>
            <a:ext cx="7772400" cy="857250"/>
          </a:xfrm>
        </p:spPr>
        <p:txBody>
          <a:bodyPr/>
          <a:lstStyle/>
          <a:p>
            <a:pPr>
              <a:defRPr/>
            </a:pPr>
            <a:r>
              <a:rPr lang="en-US" sz="3600" b="1" dirty="0" smtClean="0">
                <a:solidFill>
                  <a:schemeClr val="bg1"/>
                </a:solidFill>
                <a:effectLst>
                  <a:outerShdw blurRad="38100" dist="38100" dir="2700000" algn="tl">
                    <a:srgbClr val="000000">
                      <a:alpha val="43137"/>
                    </a:srgbClr>
                  </a:outerShdw>
                </a:effectLst>
                <a:latin typeface="+mn-lt"/>
                <a:ea typeface="+mj-ea"/>
                <a:cs typeface="+mj-cs"/>
              </a:rPr>
              <a:t>Tsunamis</a:t>
            </a:r>
            <a:endParaRPr lang="en-US" sz="3600" b="1" dirty="0">
              <a:solidFill>
                <a:schemeClr val="bg1"/>
              </a:solidFill>
              <a:effectLst>
                <a:outerShdw blurRad="38100" dist="38100" dir="2700000" algn="tl">
                  <a:srgbClr val="000000">
                    <a:alpha val="43137"/>
                  </a:srgbClr>
                </a:outerShdw>
              </a:effectLst>
              <a:latin typeface="+mn-lt"/>
              <a:ea typeface="+mj-ea"/>
              <a:cs typeface="+mj-cs"/>
            </a:endParaRPr>
          </a:p>
        </p:txBody>
      </p:sp>
      <p:sp>
        <p:nvSpPr>
          <p:cNvPr id="9" name="Rectangle 6"/>
          <p:cNvSpPr>
            <a:spLocks noGrp="1" noChangeArrowheads="1"/>
          </p:cNvSpPr>
          <p:nvPr>
            <p:ph idx="4294967295"/>
          </p:nvPr>
        </p:nvSpPr>
        <p:spPr>
          <a:xfrm>
            <a:off x="107504" y="1700808"/>
            <a:ext cx="8964488" cy="4032448"/>
          </a:xfrm>
        </p:spPr>
        <p:txBody>
          <a:bodyPr/>
          <a:lstStyle/>
          <a:p>
            <a:pPr algn="ctr">
              <a:lnSpc>
                <a:spcPct val="110000"/>
              </a:lnSpc>
              <a:buNone/>
            </a:pPr>
            <a:r>
              <a:rPr lang="pt-BR" sz="2800" dirty="0" smtClean="0">
                <a:solidFill>
                  <a:schemeClr val="bg1"/>
                </a:solidFill>
                <a:effectLst>
                  <a:outerShdw blurRad="38100" dist="38100" dir="2700000" algn="tl">
                    <a:srgbClr val="000000">
                      <a:alpha val="43137"/>
                    </a:srgbClr>
                  </a:outerShdw>
                </a:effectLst>
              </a:rPr>
              <a:t>Como é criado um tsunami?</a:t>
            </a:r>
            <a:endParaRPr lang="en-US" sz="2800" dirty="0">
              <a:solidFill>
                <a:schemeClr val="bg1"/>
              </a:solidFill>
              <a:effectLst>
                <a:outerShdw blurRad="38100" dist="38100" dir="2700000" algn="tl">
                  <a:srgbClr val="000000">
                    <a:alpha val="43137"/>
                  </a:srgbClr>
                </a:outerShdw>
              </a:effectLst>
            </a:endParaRPr>
          </a:p>
        </p:txBody>
      </p:sp>
      <p:sp>
        <p:nvSpPr>
          <p:cNvPr id="8"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pic>
        <p:nvPicPr>
          <p:cNvPr id="20482" name="Picture 2" descr="http://thumbnails.visually.netdna-cdn.com/tsunami-very-long-gravity-wave_50290a9f45fa7_w969.jpg"/>
          <p:cNvPicPr>
            <a:picLocks noChangeAspect="1" noChangeArrowheads="1"/>
          </p:cNvPicPr>
          <p:nvPr/>
        </p:nvPicPr>
        <p:blipFill>
          <a:blip r:embed="rId3" cstate="print"/>
          <a:srcRect/>
          <a:stretch>
            <a:fillRect/>
          </a:stretch>
        </p:blipFill>
        <p:spPr bwMode="auto">
          <a:xfrm>
            <a:off x="1043608" y="2348880"/>
            <a:ext cx="6962775" cy="4743450"/>
          </a:xfrm>
          <a:prstGeom prst="rect">
            <a:avLst/>
          </a:prstGeom>
          <a:noFill/>
        </p:spPr>
      </p:pic>
      <p:sp>
        <p:nvSpPr>
          <p:cNvPr id="11" name="Rectangle 10"/>
          <p:cNvSpPr/>
          <p:nvPr/>
        </p:nvSpPr>
        <p:spPr bwMode="auto">
          <a:xfrm>
            <a:off x="1115616" y="2393178"/>
            <a:ext cx="6840760" cy="648072"/>
          </a:xfrm>
          <a:prstGeom prst="rect">
            <a:avLst/>
          </a:prstGeom>
          <a:solidFill>
            <a:srgbClr val="EFE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000" b="1" dirty="0" smtClean="0">
              <a:solidFill>
                <a:srgbClr val="663300"/>
              </a:solidFill>
            </a:endParaRPr>
          </a:p>
        </p:txBody>
      </p:sp>
      <p:sp>
        <p:nvSpPr>
          <p:cNvPr id="10" name="TextBox 9"/>
          <p:cNvSpPr txBox="1"/>
          <p:nvPr/>
        </p:nvSpPr>
        <p:spPr>
          <a:xfrm>
            <a:off x="1231922" y="2507577"/>
            <a:ext cx="6624736" cy="461665"/>
          </a:xfrm>
          <a:prstGeom prst="rect">
            <a:avLst/>
          </a:prstGeom>
          <a:noFill/>
        </p:spPr>
        <p:txBody>
          <a:bodyPr wrap="square" rtlCol="0">
            <a:spAutoFit/>
          </a:bodyPr>
          <a:lstStyle/>
          <a:p>
            <a:pPr algn="ctr"/>
            <a:r>
              <a:rPr lang="pt-BR" sz="2400" b="1" dirty="0" smtClean="0">
                <a:solidFill>
                  <a:srgbClr val="111111"/>
                </a:solidFill>
              </a:rPr>
              <a:t>Os mais destrutivos dos últimos 50 anos.</a:t>
            </a:r>
            <a:endParaRPr lang="pt-BR" sz="2400" b="1" dirty="0">
              <a:solidFill>
                <a:srgbClr val="111111"/>
              </a:solidFill>
            </a:endParaRPr>
          </a:p>
        </p:txBody>
      </p:sp>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rPr>
              <a:pPr>
                <a:defRPr/>
              </a:pPr>
              <a:t>60</a:t>
            </a:fld>
            <a:endParaRPr lang="en-US" dirty="0">
              <a:solidFill>
                <a:srgbClr val="FFFFFF"/>
              </a:solidFill>
            </a:endParaRPr>
          </a:p>
        </p:txBody>
      </p:sp>
    </p:spTree>
    <p:extLst>
      <p:ext uri="{BB962C8B-B14F-4D97-AF65-F5344CB8AC3E}">
        <p14:creationId xmlns:p14="http://schemas.microsoft.com/office/powerpoint/2010/main" val="20742892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707904" y="2143472"/>
            <a:ext cx="5256584" cy="3733800"/>
          </a:xfrm>
          <a:prstGeom prst="rect">
            <a:avLst/>
          </a:prstGeom>
          <a:noFill/>
          <a:ln w="9525">
            <a:noFill/>
            <a:miter lim="800000"/>
            <a:headEnd/>
            <a:tailEnd/>
          </a:ln>
          <a:effectLst>
            <a:outerShdw dist="12700" dir="5400000" algn="ctr" rotWithShape="0">
              <a:schemeClr val="tx1"/>
            </a:outerShdw>
          </a:effectLst>
        </p:spPr>
        <p:txBody>
          <a:bodyPr lIns="92075" tIns="46038" rIns="92075" bIns="46038"/>
          <a:lstStyle/>
          <a:p>
            <a:pPr indent="344488" algn="ctr" fontAlgn="base">
              <a:spcBef>
                <a:spcPct val="50000"/>
              </a:spcBef>
              <a:spcAft>
                <a:spcPct val="0"/>
              </a:spcAft>
              <a:defRPr/>
            </a:pPr>
            <a:r>
              <a:rPr lang="pt-BR" sz="2800" b="1" dirty="0" smtClean="0">
                <a:solidFill>
                  <a:srgbClr val="FFFFFF"/>
                </a:solidFill>
                <a:effectLst>
                  <a:outerShdw blurRad="38100" dist="38100" dir="2700000" algn="tl">
                    <a:srgbClr val="000000">
                      <a:alpha val="43137"/>
                    </a:srgbClr>
                  </a:outerShdw>
                </a:effectLst>
              </a:rPr>
              <a:t>Encontramos evidências de terremotos fortes no mundo criando rachas (fissuras) nas rochas.</a:t>
            </a:r>
          </a:p>
        </p:txBody>
      </p:sp>
      <p:sp>
        <p:nvSpPr>
          <p:cNvPr id="7"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chemeClr val="bg1"/>
                </a:solidFill>
                <a:effectLst>
                  <a:outerShdw blurRad="38100" dist="38100" dir="2700000" algn="tl">
                    <a:srgbClr val="000000">
                      <a:alpha val="43137"/>
                    </a:srgbClr>
                  </a:outerShdw>
                </a:effectLst>
                <a:latin typeface="+mn-lt"/>
                <a:ea typeface="+mj-ea"/>
                <a:cs typeface="+mj-cs"/>
              </a:rPr>
              <a:t>Terremotos</a:t>
            </a:r>
            <a:endParaRPr lang="pt-BR" sz="3600" b="1" dirty="0">
              <a:solidFill>
                <a:schemeClr val="bg1"/>
              </a:solidFill>
              <a:effectLst>
                <a:outerShdw blurRad="38100" dist="38100" dir="2700000" algn="tl">
                  <a:srgbClr val="000000">
                    <a:alpha val="43137"/>
                  </a:srgbClr>
                </a:outerShdw>
              </a:effectLst>
              <a:latin typeface="+mn-lt"/>
              <a:ea typeface="+mj-ea"/>
              <a:cs typeface="+mj-cs"/>
            </a:endParaRPr>
          </a:p>
        </p:txBody>
      </p:sp>
      <p:pic>
        <p:nvPicPr>
          <p:cNvPr id="13" name="Picture 4" descr="http://www.fs.usda.gov/Internet/FSE_MEDIA/stelprdb5262901.jpg"/>
          <p:cNvPicPr>
            <a:picLocks noChangeAspect="1" noChangeArrowheads="1"/>
          </p:cNvPicPr>
          <p:nvPr/>
        </p:nvPicPr>
        <p:blipFill>
          <a:blip r:embed="rId3" cstate="print"/>
          <a:srcRect/>
          <a:stretch>
            <a:fillRect/>
          </a:stretch>
        </p:blipFill>
        <p:spPr bwMode="auto">
          <a:xfrm>
            <a:off x="168390" y="2088558"/>
            <a:ext cx="3454192" cy="4599433"/>
          </a:xfrm>
          <a:prstGeom prst="rect">
            <a:avLst/>
          </a:prstGeom>
          <a:noFill/>
        </p:spPr>
      </p:pic>
      <p:sp>
        <p:nvSpPr>
          <p:cNvPr id="14" name="TextBox 13"/>
          <p:cNvSpPr txBox="1"/>
          <p:nvPr/>
        </p:nvSpPr>
        <p:spPr>
          <a:xfrm>
            <a:off x="3923928" y="5229200"/>
            <a:ext cx="4824536" cy="646331"/>
          </a:xfrm>
          <a:prstGeom prst="rect">
            <a:avLst/>
          </a:prstGeom>
          <a:noFill/>
        </p:spPr>
        <p:txBody>
          <a:bodyPr wrap="square" rtlCol="0">
            <a:spAutoFit/>
          </a:bodyPr>
          <a:lstStyle/>
          <a:p>
            <a:pPr algn="ctr"/>
            <a:r>
              <a:rPr lang="pt-BR" b="1" dirty="0" smtClean="0">
                <a:solidFill>
                  <a:srgbClr val="FFFFFF"/>
                </a:solidFill>
              </a:rPr>
              <a:t>No parque natural  Inyo National Forest, Califórnia, perto de </a:t>
            </a:r>
            <a:r>
              <a:rPr lang="pt-BR" dirty="0" smtClean="0">
                <a:solidFill>
                  <a:srgbClr val="FFFFFF"/>
                </a:solidFill>
              </a:rPr>
              <a:t>Mammoth Mountain.</a:t>
            </a:r>
            <a:endParaRPr lang="pt-BR" dirty="0">
              <a:solidFill>
                <a:srgbClr val="FFFFFF"/>
              </a:solidFill>
            </a:endParaRPr>
          </a:p>
        </p:txBody>
      </p:sp>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rPr>
              <a:pPr>
                <a:defRPr/>
              </a:pPr>
              <a:t>61</a:t>
            </a:fld>
            <a:endParaRPr lang="en-US" dirty="0">
              <a:solidFill>
                <a:srgbClr val="FFFFFF"/>
              </a:solidFill>
            </a:endParaRPr>
          </a:p>
        </p:txBody>
      </p:sp>
    </p:spTree>
    <p:extLst>
      <p:ext uri="{BB962C8B-B14F-4D97-AF65-F5344CB8AC3E}">
        <p14:creationId xmlns:p14="http://schemas.microsoft.com/office/powerpoint/2010/main" val="4052419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5580112" y="3367608"/>
            <a:ext cx="3384376" cy="2365648"/>
          </a:xfrm>
          <a:prstGeom prst="rect">
            <a:avLst/>
          </a:prstGeom>
          <a:noFill/>
          <a:ln w="9525">
            <a:noFill/>
            <a:miter lim="800000"/>
            <a:headEnd/>
            <a:tailEnd/>
          </a:ln>
          <a:effectLst>
            <a:outerShdw dist="12700" dir="5400000" algn="ctr" rotWithShape="0">
              <a:schemeClr val="tx1"/>
            </a:outerShdw>
          </a:effectLst>
        </p:spPr>
        <p:txBody>
          <a:bodyPr lIns="92075" tIns="46038" rIns="92075" bIns="46038"/>
          <a:lstStyle/>
          <a:p>
            <a:pPr indent="344488" algn="ctr" fontAlgn="base">
              <a:spcBef>
                <a:spcPct val="50000"/>
              </a:spcBef>
              <a:spcAft>
                <a:spcPct val="0"/>
              </a:spcAft>
              <a:defRPr/>
            </a:pPr>
            <a:r>
              <a:rPr lang="pt-BR" sz="2800" b="1" dirty="0" smtClean="0">
                <a:solidFill>
                  <a:srgbClr val="FFFFFF"/>
                </a:solidFill>
                <a:effectLst>
                  <a:outerShdw blurRad="38100" dist="38100" dir="2700000" algn="tl">
                    <a:srgbClr val="000000">
                      <a:alpha val="43137"/>
                    </a:srgbClr>
                  </a:outerShdw>
                </a:effectLst>
              </a:rPr>
              <a:t>Terremotos  causaram camadas de rocha que não combinam.</a:t>
            </a:r>
          </a:p>
        </p:txBody>
      </p:sp>
      <p:sp>
        <p:nvSpPr>
          <p:cNvPr id="7"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chemeClr val="bg1"/>
                </a:solidFill>
                <a:effectLst>
                  <a:outerShdw blurRad="38100" dist="38100" dir="2700000" algn="tl">
                    <a:srgbClr val="000000">
                      <a:alpha val="43137"/>
                    </a:srgbClr>
                  </a:outerShdw>
                </a:effectLst>
                <a:latin typeface="+mn-lt"/>
                <a:ea typeface="+mj-ea"/>
                <a:cs typeface="+mj-cs"/>
              </a:rPr>
              <a:t>Terremotos</a:t>
            </a:r>
            <a:endParaRPr lang="pt-BR" sz="3600" b="1" dirty="0">
              <a:solidFill>
                <a:schemeClr val="bg1"/>
              </a:solidFill>
              <a:effectLst>
                <a:outerShdw blurRad="38100" dist="38100" dir="2700000" algn="tl">
                  <a:srgbClr val="000000">
                    <a:alpha val="43137"/>
                  </a:srgbClr>
                </a:outerShdw>
              </a:effectLst>
              <a:latin typeface="+mn-lt"/>
              <a:ea typeface="+mj-ea"/>
              <a:cs typeface="+mj-cs"/>
            </a:endParaRPr>
          </a:p>
        </p:txBody>
      </p:sp>
      <p:pic>
        <p:nvPicPr>
          <p:cNvPr id="15" name="Picture 6" descr="http://www.rpdp.net/sciencetips_v2/images/E12C1_6.gif"/>
          <p:cNvPicPr>
            <a:picLocks noChangeAspect="1" noChangeArrowheads="1"/>
          </p:cNvPicPr>
          <p:nvPr/>
        </p:nvPicPr>
        <p:blipFill>
          <a:blip r:embed="rId3" cstate="print"/>
          <a:srcRect/>
          <a:stretch>
            <a:fillRect/>
          </a:stretch>
        </p:blipFill>
        <p:spPr bwMode="auto">
          <a:xfrm>
            <a:off x="251520" y="2204864"/>
            <a:ext cx="5180726" cy="4176464"/>
          </a:xfrm>
          <a:prstGeom prst="rect">
            <a:avLst/>
          </a:prstGeom>
          <a:noFill/>
        </p:spPr>
      </p:pic>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rPr>
              <a:pPr>
                <a:defRPr/>
              </a:pPr>
              <a:t>62</a:t>
            </a:fld>
            <a:endParaRPr lang="en-US" dirty="0">
              <a:solidFill>
                <a:srgbClr val="FFFFFF"/>
              </a:solidFill>
            </a:endParaRPr>
          </a:p>
        </p:txBody>
      </p:sp>
    </p:spTree>
    <p:extLst>
      <p:ext uri="{BB962C8B-B14F-4D97-AF65-F5344CB8AC3E}">
        <p14:creationId xmlns:p14="http://schemas.microsoft.com/office/powerpoint/2010/main" val="7985944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779912" y="1783432"/>
            <a:ext cx="5400600" cy="1141512"/>
          </a:xfrm>
          <a:prstGeom prst="rect">
            <a:avLst/>
          </a:prstGeom>
          <a:noFill/>
          <a:ln w="9525">
            <a:noFill/>
            <a:miter lim="800000"/>
            <a:headEnd/>
            <a:tailEnd/>
          </a:ln>
          <a:effectLst>
            <a:outerShdw dist="12700" dir="5400000" algn="ctr" rotWithShape="0">
              <a:schemeClr val="tx1"/>
            </a:outerShdw>
          </a:effectLst>
        </p:spPr>
        <p:txBody>
          <a:bodyPr lIns="92075" tIns="46038" rIns="92075" bIns="46038"/>
          <a:lstStyle/>
          <a:p>
            <a:pPr indent="344488" algn="ctr" fontAlgn="base">
              <a:spcBef>
                <a:spcPct val="50000"/>
              </a:spcBef>
              <a:spcAft>
                <a:spcPct val="0"/>
              </a:spcAft>
              <a:defRPr/>
            </a:pPr>
            <a:r>
              <a:rPr lang="pt-BR" b="1" dirty="0" smtClean="0">
                <a:solidFill>
                  <a:srgbClr val="FFFFFF"/>
                </a:solidFill>
                <a:effectLst>
                  <a:outerShdw blurRad="38100" dist="38100" dir="2700000" algn="tl">
                    <a:srgbClr val="000000">
                      <a:alpha val="43137"/>
                    </a:srgbClr>
                  </a:outerShdw>
                </a:effectLst>
              </a:rPr>
              <a:t>Uma fissura terremoto na Califórnia, que, “com tempo suficiente e água corrente, poderia tornar-se um desfiladeiro bastante espetacular”.</a:t>
            </a:r>
            <a:endParaRPr lang="en-US" b="1" dirty="0" smtClean="0">
              <a:solidFill>
                <a:srgbClr val="FFFFFF"/>
              </a:solidFill>
              <a:effectLst>
                <a:outerShdw blurRad="38100" dist="38100" dir="2700000" algn="tl">
                  <a:srgbClr val="000000">
                    <a:alpha val="43137"/>
                  </a:srgbClr>
                </a:outerShdw>
              </a:effectLst>
            </a:endParaRPr>
          </a:p>
        </p:txBody>
      </p:sp>
      <p:sp>
        <p:nvSpPr>
          <p:cNvPr id="7"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chemeClr val="bg1"/>
                </a:solidFill>
                <a:effectLst>
                  <a:outerShdw blurRad="38100" dist="38100" dir="2700000" algn="tl">
                    <a:srgbClr val="000000">
                      <a:alpha val="43137"/>
                    </a:srgbClr>
                  </a:outerShdw>
                </a:effectLst>
                <a:latin typeface="+mn-lt"/>
                <a:ea typeface="+mj-ea"/>
                <a:cs typeface="+mj-cs"/>
              </a:rPr>
              <a:t>Terremotos</a:t>
            </a:r>
            <a:endParaRPr lang="pt-BR" sz="3600" b="1" dirty="0">
              <a:solidFill>
                <a:schemeClr val="bg1"/>
              </a:solidFill>
              <a:effectLst>
                <a:outerShdw blurRad="38100" dist="38100" dir="2700000" algn="tl">
                  <a:srgbClr val="000000">
                    <a:alpha val="43137"/>
                  </a:srgbClr>
                </a:outerShdw>
              </a:effectLst>
              <a:latin typeface="+mn-lt"/>
              <a:ea typeface="+mj-ea"/>
              <a:cs typeface="+mj-cs"/>
            </a:endParaRPr>
          </a:p>
        </p:txBody>
      </p:sp>
      <p:sp>
        <p:nvSpPr>
          <p:cNvPr id="14" name="TextBox 13"/>
          <p:cNvSpPr txBox="1"/>
          <p:nvPr/>
        </p:nvSpPr>
        <p:spPr>
          <a:xfrm>
            <a:off x="107504" y="6153190"/>
            <a:ext cx="4320480" cy="646331"/>
          </a:xfrm>
          <a:prstGeom prst="rect">
            <a:avLst/>
          </a:prstGeom>
          <a:noFill/>
        </p:spPr>
        <p:txBody>
          <a:bodyPr wrap="square" rtlCol="0">
            <a:spAutoFit/>
          </a:bodyPr>
          <a:lstStyle/>
          <a:p>
            <a:pPr algn="ctr"/>
            <a:r>
              <a:rPr lang="pt-BR" b="1" dirty="0" smtClean="0">
                <a:solidFill>
                  <a:srgbClr val="FFFFFF"/>
                </a:solidFill>
              </a:rPr>
              <a:t>O cânion na Jordânia criado por água erodindo uma fissura terremoto.</a:t>
            </a:r>
            <a:endParaRPr lang="en-US" b="1" dirty="0" smtClean="0">
              <a:solidFill>
                <a:srgbClr val="FFFFFF"/>
              </a:solidFill>
            </a:endParaRPr>
          </a:p>
        </p:txBody>
      </p:sp>
      <p:pic>
        <p:nvPicPr>
          <p:cNvPr id="9" name="Picture 6" descr="http://farm1.static.flickr.com/55/128473085_8ac523ba07.jpg?v=0"/>
          <p:cNvPicPr>
            <a:picLocks noChangeAspect="1" noChangeArrowheads="1"/>
          </p:cNvPicPr>
          <p:nvPr/>
        </p:nvPicPr>
        <p:blipFill>
          <a:blip r:embed="rId3" cstate="print"/>
          <a:srcRect/>
          <a:stretch>
            <a:fillRect/>
          </a:stretch>
        </p:blipFill>
        <p:spPr bwMode="auto">
          <a:xfrm>
            <a:off x="539553" y="1819848"/>
            <a:ext cx="3168351" cy="4224468"/>
          </a:xfrm>
          <a:prstGeom prst="rect">
            <a:avLst/>
          </a:prstGeom>
          <a:noFill/>
        </p:spPr>
      </p:pic>
      <p:pic>
        <p:nvPicPr>
          <p:cNvPr id="11" name="Picture 2" descr="http://farm2.static.flickr.com/1302/729699179_ccb90bc3e6.jpg?v=0"/>
          <p:cNvPicPr>
            <a:picLocks noChangeAspect="1" noChangeArrowheads="1"/>
          </p:cNvPicPr>
          <p:nvPr/>
        </p:nvPicPr>
        <p:blipFill>
          <a:blip r:embed="rId4" cstate="print"/>
          <a:srcRect/>
          <a:stretch>
            <a:fillRect/>
          </a:stretch>
        </p:blipFill>
        <p:spPr bwMode="auto">
          <a:xfrm>
            <a:off x="5220072" y="2996952"/>
            <a:ext cx="2455647" cy="3672408"/>
          </a:xfrm>
          <a:prstGeom prst="rect">
            <a:avLst/>
          </a:prstGeom>
          <a:noFill/>
        </p:spPr>
      </p:pic>
      <p:sp>
        <p:nvSpPr>
          <p:cNvPr id="2" name="Espaço Reservado para Número de Slide 1"/>
          <p:cNvSpPr>
            <a:spLocks noGrp="1"/>
          </p:cNvSpPr>
          <p:nvPr>
            <p:ph type="sldNum" sz="quarter" idx="12"/>
          </p:nvPr>
        </p:nvSpPr>
        <p:spPr/>
        <p:txBody>
          <a:bodyPr/>
          <a:lstStyle/>
          <a:p>
            <a:pPr>
              <a:defRPr/>
            </a:pPr>
            <a:fld id="{C8D25248-63F1-4BE8-A60B-798FB5632D0F}" type="slidenum">
              <a:rPr lang="en-US" smtClean="0">
                <a:solidFill>
                  <a:srgbClr val="FFFFFF"/>
                </a:solidFill>
              </a:rPr>
              <a:pPr>
                <a:defRPr/>
              </a:pPr>
              <a:t>63</a:t>
            </a:fld>
            <a:endParaRPr lang="en-US" dirty="0">
              <a:solidFill>
                <a:srgbClr val="FFFFFF"/>
              </a:solidFill>
            </a:endParaRPr>
          </a:p>
        </p:txBody>
      </p:sp>
    </p:spTree>
    <p:extLst>
      <p:ext uri="{BB962C8B-B14F-4D97-AF65-F5344CB8AC3E}">
        <p14:creationId xmlns:p14="http://schemas.microsoft.com/office/powerpoint/2010/main" val="27392061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chemeClr val="bg1"/>
                </a:solidFill>
                <a:effectLst>
                  <a:outerShdw blurRad="38100" dist="38100" dir="2700000" algn="tl">
                    <a:srgbClr val="000000">
                      <a:alpha val="43137"/>
                    </a:srgbClr>
                  </a:outerShdw>
                </a:effectLst>
                <a:latin typeface="+mn-lt"/>
                <a:ea typeface="+mj-ea"/>
                <a:cs typeface="+mj-cs"/>
              </a:rPr>
              <a:t>Terremotos</a:t>
            </a:r>
            <a:endParaRPr lang="pt-BR" sz="3600" b="1" dirty="0">
              <a:solidFill>
                <a:schemeClr val="bg1"/>
              </a:solidFill>
              <a:effectLst>
                <a:outerShdw blurRad="38100" dist="38100" dir="2700000" algn="tl">
                  <a:srgbClr val="000000">
                    <a:alpha val="43137"/>
                  </a:srgbClr>
                </a:outerShdw>
              </a:effectLst>
              <a:latin typeface="+mn-lt"/>
              <a:ea typeface="+mj-ea"/>
              <a:cs typeface="+mj-cs"/>
            </a:endParaRPr>
          </a:p>
        </p:txBody>
      </p:sp>
      <p:pic>
        <p:nvPicPr>
          <p:cNvPr id="12" name="Picture 2" descr="Fig. 20"/>
          <p:cNvPicPr>
            <a:picLocks noChangeAspect="1" noChangeArrowheads="1"/>
          </p:cNvPicPr>
          <p:nvPr/>
        </p:nvPicPr>
        <p:blipFill>
          <a:blip r:embed="rId3" cstate="print"/>
          <a:srcRect/>
          <a:stretch>
            <a:fillRect/>
          </a:stretch>
        </p:blipFill>
        <p:spPr bwMode="auto">
          <a:xfrm>
            <a:off x="1403648" y="1844824"/>
            <a:ext cx="6283696" cy="4392488"/>
          </a:xfrm>
          <a:prstGeom prst="rect">
            <a:avLst/>
          </a:prstGeom>
          <a:noFill/>
        </p:spPr>
      </p:pic>
      <p:sp>
        <p:nvSpPr>
          <p:cNvPr id="13" name="TextBox 12"/>
          <p:cNvSpPr txBox="1"/>
          <p:nvPr/>
        </p:nvSpPr>
        <p:spPr>
          <a:xfrm>
            <a:off x="683568" y="6372036"/>
            <a:ext cx="7632848" cy="369332"/>
          </a:xfrm>
          <a:prstGeom prst="rect">
            <a:avLst/>
          </a:prstGeom>
          <a:noFill/>
        </p:spPr>
        <p:txBody>
          <a:bodyPr wrap="square" rtlCol="0">
            <a:spAutoFit/>
          </a:bodyPr>
          <a:lstStyle/>
          <a:p>
            <a:pPr algn="ctr"/>
            <a:r>
              <a:rPr lang="en-US" b="1" dirty="0" smtClean="0">
                <a:solidFill>
                  <a:srgbClr val="FFFFFF"/>
                </a:solidFill>
              </a:rPr>
              <a:t>FISSURAS DE TERREMOTO PERTO DO MONO LAKE, CALIFORNIA</a:t>
            </a:r>
            <a:endParaRPr lang="en-US" b="1" dirty="0">
              <a:solidFill>
                <a:srgbClr val="FFFFFF"/>
              </a:solidFill>
            </a:endParaRPr>
          </a:p>
        </p:txBody>
      </p:sp>
      <p:sp>
        <p:nvSpPr>
          <p:cNvPr id="2" name="Espaço Reservado para Número de Slide 1"/>
          <p:cNvSpPr>
            <a:spLocks noGrp="1"/>
          </p:cNvSpPr>
          <p:nvPr>
            <p:ph type="sldNum" sz="quarter" idx="12"/>
          </p:nvPr>
        </p:nvSpPr>
        <p:spPr>
          <a:xfrm>
            <a:off x="7119156" y="6237312"/>
            <a:ext cx="1905000" cy="457200"/>
          </a:xfrm>
        </p:spPr>
        <p:txBody>
          <a:bodyPr/>
          <a:lstStyle/>
          <a:p>
            <a:pPr>
              <a:defRPr/>
            </a:pPr>
            <a:fld id="{C8D25248-63F1-4BE8-A60B-798FB5632D0F}" type="slidenum">
              <a:rPr lang="en-US" smtClean="0">
                <a:solidFill>
                  <a:srgbClr val="FFFFFF"/>
                </a:solidFill>
              </a:rPr>
              <a:pPr>
                <a:defRPr/>
              </a:pPr>
              <a:t>64</a:t>
            </a:fld>
            <a:endParaRPr lang="en-US" dirty="0">
              <a:solidFill>
                <a:srgbClr val="FFFFFF"/>
              </a:solidFill>
            </a:endParaRPr>
          </a:p>
        </p:txBody>
      </p:sp>
    </p:spTree>
    <p:extLst>
      <p:ext uri="{BB962C8B-B14F-4D97-AF65-F5344CB8AC3E}">
        <p14:creationId xmlns:p14="http://schemas.microsoft.com/office/powerpoint/2010/main" val="25819339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chemeClr val="bg1"/>
                </a:solidFill>
                <a:effectLst>
                  <a:outerShdw blurRad="38100" dist="38100" dir="2700000" algn="tl">
                    <a:srgbClr val="000000">
                      <a:alpha val="43137"/>
                    </a:srgbClr>
                  </a:outerShdw>
                </a:effectLst>
                <a:latin typeface="+mn-lt"/>
              </a:rPr>
              <a:t>Tectônica</a:t>
            </a:r>
            <a:r>
              <a:rPr lang="en-US" sz="3600" b="1" dirty="0" smtClean="0">
                <a:solidFill>
                  <a:schemeClr val="bg1"/>
                </a:solidFill>
                <a:effectLst>
                  <a:outerShdw blurRad="38100" dist="38100" dir="2700000" algn="tl">
                    <a:srgbClr val="000000">
                      <a:alpha val="43137"/>
                    </a:srgbClr>
                  </a:outerShdw>
                </a:effectLst>
                <a:latin typeface="+mn-lt"/>
              </a:rPr>
              <a:t> </a:t>
            </a:r>
            <a:r>
              <a:rPr lang="en-US" sz="3600" b="1" dirty="0" smtClean="0">
                <a:solidFill>
                  <a:schemeClr val="bg1"/>
                </a:solidFill>
                <a:effectLst>
                  <a:outerShdw blurRad="38100" dist="38100" dir="2700000" algn="tl">
                    <a:srgbClr val="000000">
                      <a:alpha val="43137"/>
                    </a:srgbClr>
                  </a:outerShdw>
                </a:effectLst>
                <a:latin typeface="+mn-lt"/>
              </a:rPr>
              <a:t>de </a:t>
            </a:r>
            <a:r>
              <a:rPr lang="pt-BR" sz="3600" b="1" dirty="0" smtClean="0">
                <a:solidFill>
                  <a:schemeClr val="bg1"/>
                </a:solidFill>
                <a:effectLst>
                  <a:outerShdw blurRad="38100" dist="38100" dir="2700000" algn="tl">
                    <a:srgbClr val="000000">
                      <a:alpha val="43137"/>
                    </a:srgbClr>
                  </a:outerShdw>
                </a:effectLst>
                <a:latin typeface="+mn-lt"/>
              </a:rPr>
              <a:t>Placas</a:t>
            </a:r>
            <a:endParaRPr lang="pt-BR" sz="3600" b="1" dirty="0">
              <a:solidFill>
                <a:schemeClr val="bg1"/>
              </a:solidFill>
              <a:effectLst>
                <a:outerShdw blurRad="38100" dist="38100" dir="2700000" algn="tl">
                  <a:srgbClr val="000000">
                    <a:alpha val="43137"/>
                  </a:srgbClr>
                </a:outerShdw>
              </a:effectLst>
              <a:latin typeface="+mn-lt"/>
            </a:endParaRPr>
          </a:p>
        </p:txBody>
      </p:sp>
      <p:sp>
        <p:nvSpPr>
          <p:cNvPr id="9" name="TextBox 8"/>
          <p:cNvSpPr txBox="1"/>
          <p:nvPr/>
        </p:nvSpPr>
        <p:spPr>
          <a:xfrm>
            <a:off x="0" y="1724615"/>
            <a:ext cx="6012160" cy="1938992"/>
          </a:xfrm>
          <a:prstGeom prst="rect">
            <a:avLst/>
          </a:prstGeom>
          <a:noFill/>
        </p:spPr>
        <p:txBody>
          <a:bodyPr wrap="square" rtlCol="0">
            <a:spAutoFit/>
          </a:bodyPr>
          <a:lstStyle/>
          <a:p>
            <a:pPr algn="ctr"/>
            <a:r>
              <a:rPr lang="pt-BR" sz="2400" b="1" dirty="0" smtClean="0">
                <a:solidFill>
                  <a:srgbClr val="FFFFFF"/>
                </a:solidFill>
              </a:rPr>
              <a:t>Provavelmente, a maior parte dos fenômenos acima (rompimento das fontes dos abismos, vulcões, tsunamis, terremotos) estão relacionados com a tectônica de placas.</a:t>
            </a:r>
            <a:endParaRPr lang="en-US" sz="2400" b="1" dirty="0">
              <a:solidFill>
                <a:srgbClr val="FFFFFF"/>
              </a:solidFill>
            </a:endParaRPr>
          </a:p>
        </p:txBody>
      </p:sp>
      <p:pic>
        <p:nvPicPr>
          <p:cNvPr id="12" name="Picture 2" descr=" photo plateboundariesa.jpg"/>
          <p:cNvPicPr>
            <a:picLocks noChangeAspect="1" noChangeArrowheads="1"/>
          </p:cNvPicPr>
          <p:nvPr/>
        </p:nvPicPr>
        <p:blipFill>
          <a:blip r:embed="rId3" cstate="print"/>
          <a:srcRect/>
          <a:stretch>
            <a:fillRect/>
          </a:stretch>
        </p:blipFill>
        <p:spPr bwMode="auto">
          <a:xfrm>
            <a:off x="251520" y="3645024"/>
            <a:ext cx="5688632" cy="3148933"/>
          </a:xfrm>
          <a:prstGeom prst="rect">
            <a:avLst/>
          </a:prstGeom>
          <a:noFill/>
        </p:spPr>
      </p:pic>
      <p:pic>
        <p:nvPicPr>
          <p:cNvPr id="14" name="Picture 4" descr="The San Andreas fault is the border between two tectonic plates—the North American Plate and Pacific Plate. Los Angeles is located on the Pacific Plate, and San Francisco is on the North American Plate. In a few million years, the two geographic areas will be right next to each other because the western side of the fault (the Pacific Plate) is moving northward with respect to the rest of the state. The fault is moving at about 2 centimeters (just under an inch) per year."/>
          <p:cNvPicPr>
            <a:picLocks noChangeAspect="1" noChangeArrowheads="1"/>
          </p:cNvPicPr>
          <p:nvPr/>
        </p:nvPicPr>
        <p:blipFill>
          <a:blip r:embed="rId4" cstate="print"/>
          <a:srcRect/>
          <a:stretch>
            <a:fillRect/>
          </a:stretch>
        </p:blipFill>
        <p:spPr bwMode="auto">
          <a:xfrm>
            <a:off x="6297459" y="1916832"/>
            <a:ext cx="2646552" cy="3854202"/>
          </a:xfrm>
          <a:prstGeom prst="rect">
            <a:avLst/>
          </a:prstGeom>
          <a:noFill/>
        </p:spPr>
      </p:pic>
      <p:sp>
        <p:nvSpPr>
          <p:cNvPr id="15" name="TextBox 14"/>
          <p:cNvSpPr txBox="1"/>
          <p:nvPr/>
        </p:nvSpPr>
        <p:spPr>
          <a:xfrm>
            <a:off x="6092557" y="5805264"/>
            <a:ext cx="3168352" cy="923330"/>
          </a:xfrm>
          <a:prstGeom prst="rect">
            <a:avLst/>
          </a:prstGeom>
          <a:noFill/>
        </p:spPr>
        <p:txBody>
          <a:bodyPr wrap="square" rtlCol="0">
            <a:spAutoFit/>
          </a:bodyPr>
          <a:lstStyle/>
          <a:p>
            <a:pPr algn="ctr"/>
            <a:r>
              <a:rPr lang="pt-BR" b="1" dirty="0" smtClean="0">
                <a:solidFill>
                  <a:srgbClr val="FFFFFF"/>
                </a:solidFill>
              </a:rPr>
              <a:t>A falha de San Andreas é a fronteira entre duas placas tectônicas.</a:t>
            </a:r>
            <a:endParaRPr lang="en-US" b="1" dirty="0">
              <a:solidFill>
                <a:srgbClr val="FFFFFF"/>
              </a:solidFill>
            </a:endParaRPr>
          </a:p>
        </p:txBody>
      </p:sp>
      <p:sp>
        <p:nvSpPr>
          <p:cNvPr id="2" name="Espaço Reservado para Número de Slide 1"/>
          <p:cNvSpPr>
            <a:spLocks noGrp="1"/>
          </p:cNvSpPr>
          <p:nvPr>
            <p:ph type="sldNum" sz="quarter" idx="12"/>
          </p:nvPr>
        </p:nvSpPr>
        <p:spPr>
          <a:xfrm>
            <a:off x="7232600" y="6499994"/>
            <a:ext cx="1905000" cy="457200"/>
          </a:xfrm>
        </p:spPr>
        <p:txBody>
          <a:bodyPr/>
          <a:lstStyle/>
          <a:p>
            <a:pPr>
              <a:defRPr/>
            </a:pPr>
            <a:fld id="{C8D25248-63F1-4BE8-A60B-798FB5632D0F}" type="slidenum">
              <a:rPr lang="en-US" smtClean="0">
                <a:solidFill>
                  <a:srgbClr val="FFFFFF"/>
                </a:solidFill>
              </a:rPr>
              <a:pPr>
                <a:defRPr/>
              </a:pPr>
              <a:t>65</a:t>
            </a:fld>
            <a:endParaRPr lang="en-US" dirty="0">
              <a:solidFill>
                <a:srgbClr val="FFFFFF"/>
              </a:solidFill>
            </a:endParaRPr>
          </a:p>
        </p:txBody>
      </p:sp>
    </p:spTree>
    <p:extLst>
      <p:ext uri="{BB962C8B-B14F-4D97-AF65-F5344CB8AC3E}">
        <p14:creationId xmlns:p14="http://schemas.microsoft.com/office/powerpoint/2010/main" val="10200914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rgbClr val="FFFFFF"/>
                </a:solidFill>
                <a:effectLst>
                  <a:outerShdw blurRad="38100" dist="38100" dir="2700000" algn="tl">
                    <a:srgbClr val="000000">
                      <a:alpha val="43137"/>
                    </a:srgbClr>
                  </a:outerShdw>
                </a:effectLst>
                <a:latin typeface="Arial"/>
              </a:rPr>
              <a:t>Tectônica de Placas</a:t>
            </a:r>
            <a:endParaRPr lang="pt-BR" sz="3600" b="1" dirty="0">
              <a:solidFill>
                <a:schemeClr val="bg1"/>
              </a:solidFill>
              <a:effectLst>
                <a:outerShdw blurRad="38100" dist="38100" dir="2700000" algn="tl">
                  <a:srgbClr val="000000">
                    <a:alpha val="43137"/>
                  </a:srgbClr>
                </a:outerShdw>
              </a:effectLst>
              <a:latin typeface="+mn-lt"/>
            </a:endParaRPr>
          </a:p>
        </p:txBody>
      </p:sp>
      <p:sp>
        <p:nvSpPr>
          <p:cNvPr id="9" name="TextBox 8"/>
          <p:cNvSpPr txBox="1"/>
          <p:nvPr/>
        </p:nvSpPr>
        <p:spPr>
          <a:xfrm>
            <a:off x="251520" y="2807057"/>
            <a:ext cx="4752528" cy="2062103"/>
          </a:xfrm>
          <a:prstGeom prst="rect">
            <a:avLst/>
          </a:prstGeom>
          <a:noFill/>
        </p:spPr>
        <p:txBody>
          <a:bodyPr wrap="square" rtlCol="0">
            <a:spAutoFit/>
          </a:bodyPr>
          <a:lstStyle/>
          <a:p>
            <a:pPr algn="ctr"/>
            <a:r>
              <a:rPr lang="pt-BR" sz="3200" b="1" dirty="0" smtClean="0">
                <a:solidFill>
                  <a:srgbClr val="FFFFFF"/>
                </a:solidFill>
              </a:rPr>
              <a:t>Provavelmente também foi envolvida na formação das montanhas de hoje.</a:t>
            </a:r>
            <a:endParaRPr lang="en-US" sz="3200" b="1" dirty="0">
              <a:solidFill>
                <a:srgbClr val="FFFFFF"/>
              </a:solidFill>
            </a:endParaRPr>
          </a:p>
        </p:txBody>
      </p:sp>
      <p:pic>
        <p:nvPicPr>
          <p:cNvPr id="13" name="Picture 2" descr="http://www.scienceclarified.com/images/uesc_08_img0459.jpg"/>
          <p:cNvPicPr>
            <a:picLocks noChangeAspect="1" noChangeArrowheads="1"/>
          </p:cNvPicPr>
          <p:nvPr/>
        </p:nvPicPr>
        <p:blipFill>
          <a:blip r:embed="rId3" cstate="print"/>
          <a:srcRect/>
          <a:stretch>
            <a:fillRect/>
          </a:stretch>
        </p:blipFill>
        <p:spPr bwMode="auto">
          <a:xfrm>
            <a:off x="5502984" y="1844824"/>
            <a:ext cx="3173472" cy="4824536"/>
          </a:xfrm>
          <a:prstGeom prst="rect">
            <a:avLst/>
          </a:prstGeom>
          <a:noFill/>
        </p:spPr>
      </p:pic>
      <p:sp>
        <p:nvSpPr>
          <p:cNvPr id="2" name="Espaço Reservado para Número de Slide 1"/>
          <p:cNvSpPr>
            <a:spLocks noGrp="1"/>
          </p:cNvSpPr>
          <p:nvPr>
            <p:ph type="sldNum" sz="quarter" idx="12"/>
          </p:nvPr>
        </p:nvSpPr>
        <p:spPr>
          <a:xfrm>
            <a:off x="6771456" y="6356176"/>
            <a:ext cx="1905000" cy="457200"/>
          </a:xfrm>
        </p:spPr>
        <p:txBody>
          <a:bodyPr/>
          <a:lstStyle/>
          <a:p>
            <a:pPr>
              <a:defRPr/>
            </a:pPr>
            <a:fld id="{C8D25248-63F1-4BE8-A60B-798FB5632D0F}" type="slidenum">
              <a:rPr lang="en-US" smtClean="0">
                <a:solidFill>
                  <a:srgbClr val="663300"/>
                </a:solidFill>
              </a:rPr>
              <a:pPr>
                <a:defRPr/>
              </a:pPr>
              <a:t>66</a:t>
            </a:fld>
            <a:endParaRPr lang="en-US" dirty="0">
              <a:solidFill>
                <a:srgbClr val="663300"/>
              </a:solidFill>
            </a:endParaRPr>
          </a:p>
        </p:txBody>
      </p:sp>
    </p:spTree>
    <p:extLst>
      <p:ext uri="{BB962C8B-B14F-4D97-AF65-F5344CB8AC3E}">
        <p14:creationId xmlns:p14="http://schemas.microsoft.com/office/powerpoint/2010/main" val="8969147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685800" y="152400"/>
            <a:ext cx="7772400" cy="1143000"/>
          </a:xfrm>
          <a:prstGeom prst="rect">
            <a:avLst/>
          </a:prstGeom>
          <a:noFill/>
          <a:ln/>
        </p:spPr>
        <p:txBody>
          <a:bodyPr vert="horz" lIns="91440" tIns="45720" rIns="91440" bIns="45720" rtlCol="0" anchor="ctr">
            <a:normAutofit/>
          </a:bodyPr>
          <a:lstStyle/>
          <a:p>
            <a:pPr algn="ctr">
              <a:spcBef>
                <a:spcPct val="0"/>
              </a:spcBef>
              <a:defRPr/>
            </a:pPr>
            <a:r>
              <a:rPr lang="en-US" sz="4800" dirty="0" smtClean="0">
                <a:solidFill>
                  <a:srgbClr val="FFFFFF"/>
                </a:solidFill>
                <a:effectLst>
                  <a:outerShdw blurRad="38100" dist="38100" dir="2700000" algn="tl">
                    <a:srgbClr val="000000">
                      <a:alpha val="43137"/>
                    </a:srgbClr>
                  </a:outerShdw>
                </a:effectLst>
                <a:latin typeface="Arial Black" pitchFamily="34" charset="0"/>
              </a:rPr>
              <a:t>A DESTRUIÇÃO</a:t>
            </a:r>
            <a:endParaRPr lang="en-US" sz="4800" dirty="0">
              <a:solidFill>
                <a:srgbClr val="FFFFFF"/>
              </a:solidFill>
              <a:effectLst>
                <a:outerShdw blurRad="38100" dist="38100" dir="2700000" algn="tl">
                  <a:srgbClr val="000000">
                    <a:alpha val="43137"/>
                  </a:srgbClr>
                </a:outerShdw>
              </a:effectLst>
              <a:latin typeface="Arial Black" pitchFamily="34" charset="0"/>
            </a:endParaRPr>
          </a:p>
        </p:txBody>
      </p:sp>
      <p:sp>
        <p:nvSpPr>
          <p:cNvPr id="10" name="Rectangle 5"/>
          <p:cNvSpPr>
            <a:spLocks noGrp="1" noChangeArrowheads="1"/>
          </p:cNvSpPr>
          <p:nvPr>
            <p:ph type="title" idx="4294967295"/>
          </p:nvPr>
        </p:nvSpPr>
        <p:spPr>
          <a:xfrm>
            <a:off x="683568" y="1052736"/>
            <a:ext cx="7772400" cy="857250"/>
          </a:xfrm>
        </p:spPr>
        <p:txBody>
          <a:bodyPr/>
          <a:lstStyle/>
          <a:p>
            <a:pPr>
              <a:defRPr/>
            </a:pPr>
            <a:r>
              <a:rPr lang="pt-BR" sz="3600" b="1" dirty="0" smtClean="0">
                <a:solidFill>
                  <a:srgbClr val="FFFFFF"/>
                </a:solidFill>
                <a:effectLst>
                  <a:outerShdw blurRad="38100" dist="38100" dir="2700000" algn="tl">
                    <a:srgbClr val="000000">
                      <a:alpha val="43137"/>
                    </a:srgbClr>
                  </a:outerShdw>
                </a:effectLst>
                <a:latin typeface="Arial"/>
              </a:rPr>
              <a:t>Tectônica de Placas</a:t>
            </a:r>
            <a:endParaRPr lang="pt-BR" sz="3600" b="1" dirty="0">
              <a:solidFill>
                <a:schemeClr val="bg1"/>
              </a:solidFill>
              <a:effectLst>
                <a:outerShdw blurRad="38100" dist="38100" dir="2700000" algn="tl">
                  <a:srgbClr val="000000">
                    <a:alpha val="43137"/>
                  </a:srgbClr>
                </a:outerShdw>
              </a:effectLst>
              <a:latin typeface="+mn-lt"/>
            </a:endParaRPr>
          </a:p>
        </p:txBody>
      </p:sp>
      <p:sp>
        <p:nvSpPr>
          <p:cNvPr id="9" name="TextBox 8"/>
          <p:cNvSpPr txBox="1"/>
          <p:nvPr/>
        </p:nvSpPr>
        <p:spPr>
          <a:xfrm>
            <a:off x="279230" y="2075364"/>
            <a:ext cx="8352928" cy="1569660"/>
          </a:xfrm>
          <a:prstGeom prst="rect">
            <a:avLst/>
          </a:prstGeom>
          <a:noFill/>
        </p:spPr>
        <p:txBody>
          <a:bodyPr wrap="square" rtlCol="0">
            <a:spAutoFit/>
          </a:bodyPr>
          <a:lstStyle/>
          <a:p>
            <a:pPr algn="ctr"/>
            <a:r>
              <a:rPr lang="en-US" sz="3200" b="1" dirty="0" smtClean="0">
                <a:solidFill>
                  <a:srgbClr val="FFFFFF"/>
                </a:solidFill>
              </a:rPr>
              <a:t>Não somente era a vida foi destruida pela dilúvio, mas a terra antiga foi </a:t>
            </a:r>
            <a:r>
              <a:rPr lang="en-US" sz="3200" b="1" dirty="0" err="1" smtClean="0">
                <a:solidFill>
                  <a:srgbClr val="FFFFFF"/>
                </a:solidFill>
              </a:rPr>
              <a:t>completamente</a:t>
            </a:r>
            <a:r>
              <a:rPr lang="en-US" sz="3200" b="1" dirty="0" smtClean="0">
                <a:solidFill>
                  <a:srgbClr val="FFFFFF"/>
                </a:solidFill>
              </a:rPr>
              <a:t> destruida.</a:t>
            </a:r>
            <a:endParaRPr lang="en-US" sz="3200" b="1" dirty="0">
              <a:solidFill>
                <a:srgbClr val="FFFFFF"/>
              </a:solidFill>
            </a:endParaRPr>
          </a:p>
        </p:txBody>
      </p:sp>
      <p:pic>
        <p:nvPicPr>
          <p:cNvPr id="11" name="Picture 8" descr="http://lustix.com/wp-content/uploads/2010/11/FloodBible_01b.jpg"/>
          <p:cNvPicPr>
            <a:picLocks noChangeAspect="1" noChangeArrowheads="1"/>
          </p:cNvPicPr>
          <p:nvPr/>
        </p:nvPicPr>
        <p:blipFill>
          <a:blip r:embed="rId3" cstate="print"/>
          <a:srcRect/>
          <a:stretch>
            <a:fillRect/>
          </a:stretch>
        </p:blipFill>
        <p:spPr bwMode="auto">
          <a:xfrm>
            <a:off x="5325446" y="4509446"/>
            <a:ext cx="3817292" cy="2376264"/>
          </a:xfrm>
          <a:prstGeom prst="rect">
            <a:avLst/>
          </a:prstGeom>
          <a:noFill/>
        </p:spPr>
      </p:pic>
      <p:pic>
        <p:nvPicPr>
          <p:cNvPr id="12" name="Picture 6" descr="http://i187.photobucket.com/albums/x289/Matureo/Flood.jpg"/>
          <p:cNvPicPr>
            <a:picLocks noChangeAspect="1" noChangeArrowheads="1"/>
          </p:cNvPicPr>
          <p:nvPr/>
        </p:nvPicPr>
        <p:blipFill>
          <a:blip r:embed="rId4" cstate="print"/>
          <a:srcRect/>
          <a:stretch>
            <a:fillRect/>
          </a:stretch>
        </p:blipFill>
        <p:spPr bwMode="auto">
          <a:xfrm>
            <a:off x="13252" y="4548937"/>
            <a:ext cx="3096344" cy="2336773"/>
          </a:xfrm>
          <a:prstGeom prst="rect">
            <a:avLst/>
          </a:prstGeom>
          <a:noFill/>
        </p:spPr>
      </p:pic>
      <p:pic>
        <p:nvPicPr>
          <p:cNvPr id="15" name="Picture 6" descr="http://bpmforreal.files.wordpress.com/2013/05/tsunami2.jpg"/>
          <p:cNvPicPr>
            <a:picLocks noChangeAspect="1" noChangeArrowheads="1"/>
          </p:cNvPicPr>
          <p:nvPr/>
        </p:nvPicPr>
        <p:blipFill>
          <a:blip r:embed="rId5" cstate="print"/>
          <a:srcRect/>
          <a:stretch>
            <a:fillRect/>
          </a:stretch>
        </p:blipFill>
        <p:spPr bwMode="auto">
          <a:xfrm>
            <a:off x="0" y="2204864"/>
            <a:ext cx="3564395" cy="2376264"/>
          </a:xfrm>
          <a:prstGeom prst="rect">
            <a:avLst/>
          </a:prstGeom>
          <a:noFill/>
        </p:spPr>
      </p:pic>
      <p:pic>
        <p:nvPicPr>
          <p:cNvPr id="17" name="Picture 16" descr="http://www.discoverynews.us/images/Noahs%20Ark/rupture%20painting.jpg"/>
          <p:cNvPicPr>
            <a:picLocks noChangeAspect="1" noChangeArrowheads="1"/>
          </p:cNvPicPr>
          <p:nvPr/>
        </p:nvPicPr>
        <p:blipFill>
          <a:blip r:embed="rId6" cstate="print"/>
          <a:srcRect/>
          <a:stretch>
            <a:fillRect/>
          </a:stretch>
        </p:blipFill>
        <p:spPr bwMode="auto">
          <a:xfrm>
            <a:off x="2555776" y="2204864"/>
            <a:ext cx="3552825" cy="2390775"/>
          </a:xfrm>
          <a:prstGeom prst="rect">
            <a:avLst/>
          </a:prstGeom>
          <a:noFill/>
        </p:spPr>
      </p:pic>
      <p:pic>
        <p:nvPicPr>
          <p:cNvPr id="18" name="Picture 12" descr="http://www.volcano.si.edu/volcanoes/region02/africa_c/nyamura/3201nya1.jpg"/>
          <p:cNvPicPr>
            <a:picLocks noChangeAspect="1" noChangeArrowheads="1"/>
          </p:cNvPicPr>
          <p:nvPr/>
        </p:nvPicPr>
        <p:blipFill>
          <a:blip r:embed="rId7" cstate="print"/>
          <a:srcRect/>
          <a:stretch>
            <a:fillRect/>
          </a:stretch>
        </p:blipFill>
        <p:spPr bwMode="auto">
          <a:xfrm>
            <a:off x="6006751" y="2204864"/>
            <a:ext cx="3173761" cy="2380321"/>
          </a:xfrm>
          <a:prstGeom prst="rect">
            <a:avLst/>
          </a:prstGeom>
          <a:noFill/>
        </p:spPr>
      </p:pic>
      <p:pic>
        <p:nvPicPr>
          <p:cNvPr id="8" name="Picture 10" descr="http://www.murraymitchell.com/wp-content/uploads/2012/02/hollow_wave_near_volcanic_eruption.png"/>
          <p:cNvPicPr>
            <a:picLocks noChangeAspect="1" noChangeArrowheads="1"/>
          </p:cNvPicPr>
          <p:nvPr/>
        </p:nvPicPr>
        <p:blipFill>
          <a:blip r:embed="rId8" cstate="print"/>
          <a:srcRect/>
          <a:stretch>
            <a:fillRect/>
          </a:stretch>
        </p:blipFill>
        <p:spPr bwMode="auto">
          <a:xfrm>
            <a:off x="3109596" y="4509120"/>
            <a:ext cx="2254492" cy="2862847"/>
          </a:xfrm>
          <a:prstGeom prst="rect">
            <a:avLst/>
          </a:prstGeom>
          <a:noFill/>
        </p:spPr>
      </p:pic>
    </p:spTree>
    <p:extLst>
      <p:ext uri="{BB962C8B-B14F-4D97-AF65-F5344CB8AC3E}">
        <p14:creationId xmlns:p14="http://schemas.microsoft.com/office/powerpoint/2010/main" val="94846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572344" y="2266528"/>
            <a:ext cx="6096000" cy="4114800"/>
          </a:xfrm>
        </p:spPr>
        <p:txBody>
          <a:bodyPr/>
          <a:lstStyle/>
          <a:p>
            <a:pPr marL="0" indent="0" algn="ctr">
              <a:buNone/>
            </a:pPr>
            <a:r>
              <a:rPr lang="pt-BR" sz="8000" dirty="0" smtClean="0">
                <a:solidFill>
                  <a:schemeClr val="bg1"/>
                </a:solidFill>
              </a:rPr>
              <a:t>FIM</a:t>
            </a:r>
            <a:endParaRPr lang="pt-BR" sz="8000" dirty="0">
              <a:solidFill>
                <a:schemeClr val="bg1"/>
              </a:solidFill>
            </a:endParaRPr>
          </a:p>
        </p:txBody>
      </p:sp>
      <p:sp>
        <p:nvSpPr>
          <p:cNvPr id="4" name="Espaço Reservado para Número de Slide 3"/>
          <p:cNvSpPr>
            <a:spLocks noGrp="1"/>
          </p:cNvSpPr>
          <p:nvPr>
            <p:ph type="sldNum" sz="quarter" idx="12"/>
          </p:nvPr>
        </p:nvSpPr>
        <p:spPr/>
        <p:txBody>
          <a:bodyPr/>
          <a:lstStyle/>
          <a:p>
            <a:pPr>
              <a:defRPr/>
            </a:pPr>
            <a:fld id="{C8D25248-63F1-4BE8-A60B-798FB5632D0F}" type="slidenum">
              <a:rPr lang="en-US" smtClean="0">
                <a:solidFill>
                  <a:srgbClr val="FFFFFF"/>
                </a:solidFill>
              </a:rPr>
              <a:pPr>
                <a:defRPr/>
              </a:pPr>
              <a:t>68</a:t>
            </a:fld>
            <a:endParaRPr lang="en-US" dirty="0">
              <a:solidFill>
                <a:srgbClr val="FFFFFF"/>
              </a:solidFill>
            </a:endParaRPr>
          </a:p>
        </p:txBody>
      </p:sp>
    </p:spTree>
    <p:extLst>
      <p:ext uri="{BB962C8B-B14F-4D97-AF65-F5344CB8AC3E}">
        <p14:creationId xmlns:p14="http://schemas.microsoft.com/office/powerpoint/2010/main" val="502092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solidFill>
                  <a:schemeClr val="bg1"/>
                </a:solidFill>
                <a:latin typeface="Arial Black" panose="020B0A04020102020204" pitchFamily="34" charset="0"/>
              </a:rPr>
              <a:t>Se o</a:t>
            </a:r>
            <a:r>
              <a:rPr lang="pt-BR" dirty="0" smtClean="0">
                <a:solidFill>
                  <a:schemeClr val="bg1"/>
                </a:solidFill>
                <a:latin typeface="Arial Black" panose="020B0A04020102020204" pitchFamily="34" charset="0"/>
              </a:rPr>
              <a:t> dilúvio fez as rochas e os fósseis</a:t>
            </a:r>
            <a:r>
              <a:rPr lang="en-US" dirty="0" smtClean="0">
                <a:solidFill>
                  <a:schemeClr val="bg1"/>
                </a:solidFill>
                <a:latin typeface="Arial Black" panose="020B0A04020102020204" pitchFamily="34" charset="0"/>
              </a:rPr>
              <a:t>…</a:t>
            </a:r>
            <a:endParaRPr lang="pt-BR" dirty="0">
              <a:solidFill>
                <a:schemeClr val="bg1"/>
              </a:solidFill>
              <a:latin typeface="Arial Black" panose="020B0A04020102020204" pitchFamily="34" charset="0"/>
            </a:endParaRPr>
          </a:p>
        </p:txBody>
      </p:sp>
      <p:sp>
        <p:nvSpPr>
          <p:cNvPr id="3" name="Espaço Reservado para Conteúdo 2"/>
          <p:cNvSpPr>
            <a:spLocks noGrp="1"/>
          </p:cNvSpPr>
          <p:nvPr>
            <p:ph idx="1"/>
          </p:nvPr>
        </p:nvSpPr>
        <p:spPr>
          <a:xfrm>
            <a:off x="457200" y="1600201"/>
            <a:ext cx="8229600" cy="1108720"/>
          </a:xfrm>
        </p:spPr>
        <p:txBody>
          <a:bodyPr>
            <a:normAutofit lnSpcReduction="10000"/>
          </a:bodyPr>
          <a:lstStyle/>
          <a:p>
            <a:pPr marL="0" indent="0" algn="ctr">
              <a:buNone/>
            </a:pPr>
            <a:r>
              <a:rPr lang="pt-BR" b="1" dirty="0" smtClean="0">
                <a:solidFill>
                  <a:schemeClr val="bg1"/>
                </a:solidFill>
              </a:rPr>
              <a:t>Não houve as “eras geológicas”!</a:t>
            </a:r>
          </a:p>
          <a:p>
            <a:pPr marL="0" indent="0" algn="ctr">
              <a:buNone/>
            </a:pPr>
            <a:r>
              <a:rPr lang="pt-BR" b="1" dirty="0" smtClean="0">
                <a:solidFill>
                  <a:schemeClr val="bg1"/>
                </a:solidFill>
              </a:rPr>
              <a:t>Não houve a evolução!</a:t>
            </a:r>
            <a:endParaRPr lang="pt-BR" b="1" dirty="0">
              <a:solidFill>
                <a:schemeClr val="bg1"/>
              </a:solidFill>
            </a:endParaRPr>
          </a:p>
        </p:txBody>
      </p:sp>
      <p:sp>
        <p:nvSpPr>
          <p:cNvPr id="4" name="Espaço Reservado para Número de Slide 3"/>
          <p:cNvSpPr>
            <a:spLocks noGrp="1"/>
          </p:cNvSpPr>
          <p:nvPr>
            <p:ph type="sldNum" sz="quarter" idx="12"/>
          </p:nvPr>
        </p:nvSpPr>
        <p:spPr/>
        <p:txBody>
          <a:bodyPr/>
          <a:lstStyle/>
          <a:p>
            <a:fld id="{7AE95E0D-0DDD-4E51-B38D-0D4682371DB6}" type="slidenum">
              <a:rPr lang="en-US" smtClean="0">
                <a:solidFill>
                  <a:prstClr val="black">
                    <a:tint val="75000"/>
                  </a:prstClr>
                </a:solidFill>
              </a:rPr>
              <a:pPr/>
              <a:t>7</a:t>
            </a:fld>
            <a:endParaRPr lang="en-US" dirty="0">
              <a:solidFill>
                <a:prstClr val="black">
                  <a:tint val="75000"/>
                </a:prstClr>
              </a:solidFill>
            </a:endParaRPr>
          </a:p>
        </p:txBody>
      </p:sp>
      <p:pic>
        <p:nvPicPr>
          <p:cNvPr id="7" name="Imagem 6"/>
          <p:cNvPicPr>
            <a:picLocks noChangeAspect="1"/>
          </p:cNvPicPr>
          <p:nvPr/>
        </p:nvPicPr>
        <p:blipFill>
          <a:blip r:embed="rId2"/>
          <a:stretch>
            <a:fillRect/>
          </a:stretch>
        </p:blipFill>
        <p:spPr>
          <a:xfrm>
            <a:off x="1187624" y="2739649"/>
            <a:ext cx="7092280" cy="3866211"/>
          </a:xfrm>
          <a:prstGeom prst="rect">
            <a:avLst/>
          </a:prstGeom>
        </p:spPr>
      </p:pic>
    </p:spTree>
    <p:extLst>
      <p:ext uri="{BB962C8B-B14F-4D97-AF65-F5344CB8AC3E}">
        <p14:creationId xmlns:p14="http://schemas.microsoft.com/office/powerpoint/2010/main" val="15651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pPr marL="0" lvl="0" indent="0" algn="ctr">
              <a:spcBef>
                <a:spcPts val="0"/>
              </a:spcBef>
              <a:buNone/>
            </a:pPr>
            <a:r>
              <a:rPr lang="en-US" sz="66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EVIDÊNCIAS BIBLICAS PARA UM DILÚVIO GLOBAL</a:t>
            </a:r>
          </a:p>
          <a:p>
            <a:pPr marL="0" indent="0">
              <a:buNone/>
            </a:pPr>
            <a:endParaRPr lang="pt-BR" dirty="0"/>
          </a:p>
        </p:txBody>
      </p:sp>
      <p:sp>
        <p:nvSpPr>
          <p:cNvPr id="4" name="Espaço Reservado para Número de Slide 3"/>
          <p:cNvSpPr>
            <a:spLocks noGrp="1"/>
          </p:cNvSpPr>
          <p:nvPr>
            <p:ph type="sldNum" sz="quarter" idx="12"/>
          </p:nvPr>
        </p:nvSpPr>
        <p:spPr/>
        <p:txBody>
          <a:bodyPr/>
          <a:lstStyle/>
          <a:p>
            <a:fld id="{7AE95E0D-0DDD-4E51-B38D-0D4682371DB6}"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1979260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ChangeArrowheads="1"/>
          </p:cNvSpPr>
          <p:nvPr/>
        </p:nvSpPr>
        <p:spPr bwMode="auto">
          <a:xfrm>
            <a:off x="5549900" y="1676400"/>
            <a:ext cx="568642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endParaRPr lang="en-US" sz="3200" dirty="0" smtClean="0">
              <a:solidFill>
                <a:srgbClr val="FFFFFF"/>
              </a:solidFill>
              <a:latin typeface="Arial" charset="0"/>
            </a:endParaRPr>
          </a:p>
        </p:txBody>
      </p:sp>
      <p:pic>
        <p:nvPicPr>
          <p:cNvPr id="5" name="Picture 8" descr="Bible Opened"/>
          <p:cNvPicPr>
            <a:picLocks noChangeAspect="1" noChangeArrowheads="1"/>
          </p:cNvPicPr>
          <p:nvPr/>
        </p:nvPicPr>
        <p:blipFill>
          <a:blip r:embed="rId3" cstate="print"/>
          <a:srcRect/>
          <a:stretch>
            <a:fillRect/>
          </a:stretch>
        </p:blipFill>
        <p:spPr bwMode="auto">
          <a:xfrm>
            <a:off x="1259632" y="1672208"/>
            <a:ext cx="6691836" cy="4925144"/>
          </a:xfrm>
          <a:prstGeom prst="rect">
            <a:avLst/>
          </a:prstGeom>
          <a:noFill/>
        </p:spPr>
      </p:pic>
      <p:sp>
        <p:nvSpPr>
          <p:cNvPr id="7" name="Rectangle 2"/>
          <p:cNvSpPr>
            <a:spLocks noGrp="1" noChangeArrowheads="1"/>
          </p:cNvSpPr>
          <p:nvPr>
            <p:ph type="title"/>
          </p:nvPr>
        </p:nvSpPr>
        <p:spPr>
          <a:xfrm>
            <a:off x="355600" y="228600"/>
            <a:ext cx="8458200" cy="1143000"/>
          </a:xfrm>
        </p:spPr>
        <p:txBody>
          <a:bodyPr>
            <a:normAutofit fontScale="90000"/>
          </a:bodyPr>
          <a:lstStyle/>
          <a:p>
            <a:r>
              <a:rPr lang="pt-BR" sz="4000" b="1" dirty="0" smtClean="0">
                <a:solidFill>
                  <a:srgbClr val="FFC000"/>
                </a:solidFill>
                <a:latin typeface="+mn-lt"/>
              </a:rPr>
              <a:t>8 Razões Bíblicas Para Acreditar Num Dilúvio Universal</a:t>
            </a:r>
            <a:endParaRPr lang="pt-BR" sz="4000" b="1" dirty="0">
              <a:solidFill>
                <a:srgbClr val="FFC000"/>
              </a:solidFill>
              <a:latin typeface="+mn-lt"/>
            </a:endParaRPr>
          </a:p>
        </p:txBody>
      </p:sp>
      <p:sp>
        <p:nvSpPr>
          <p:cNvPr id="2" name="Espaço Reservado para Número de Slide 1"/>
          <p:cNvSpPr>
            <a:spLocks noGrp="1"/>
          </p:cNvSpPr>
          <p:nvPr>
            <p:ph type="sldNum" sz="quarter" idx="12"/>
          </p:nvPr>
        </p:nvSpPr>
        <p:spPr/>
        <p:txBody>
          <a:bodyPr/>
          <a:lstStyle/>
          <a:p>
            <a:pPr>
              <a:defRPr/>
            </a:pPr>
            <a:fld id="{A7A97851-DFB9-403A-B46E-6DB59883CC68}" type="slidenum">
              <a:rPr lang="en-US" smtClean="0"/>
              <a:pPr>
                <a:defRPr/>
              </a:pPr>
              <a:t>9</a:t>
            </a:fld>
            <a:endParaRPr lang="en-US" dirty="0"/>
          </a:p>
        </p:txBody>
      </p:sp>
    </p:spTree>
    <p:extLst>
      <p:ext uri="{BB962C8B-B14F-4D97-AF65-F5344CB8AC3E}">
        <p14:creationId xmlns:p14="http://schemas.microsoft.com/office/powerpoint/2010/main" val="179849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J Marble 058B">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B">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B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B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J Marble 058A">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A">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J Marble 058B">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B">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B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B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J Marble 058A">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A">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2979</TotalTime>
  <Words>2137</Words>
  <Application>Microsoft Office PowerPoint</Application>
  <PresentationFormat>Apresentação na tela (4:3)</PresentationFormat>
  <Paragraphs>380</Paragraphs>
  <Slides>68</Slides>
  <Notes>57</Notes>
  <HiddenSlides>2</HiddenSlides>
  <MMClips>0</MMClips>
  <ScaleCrop>false</ScaleCrop>
  <HeadingPairs>
    <vt:vector size="8" baseType="variant">
      <vt:variant>
        <vt:lpstr>Fontes usadas</vt:lpstr>
      </vt:variant>
      <vt:variant>
        <vt:i4>9</vt:i4>
      </vt:variant>
      <vt:variant>
        <vt:lpstr>Tema</vt:lpstr>
      </vt:variant>
      <vt:variant>
        <vt:i4>7</vt:i4>
      </vt:variant>
      <vt:variant>
        <vt:lpstr>Servidores OLE inseridos</vt:lpstr>
      </vt:variant>
      <vt:variant>
        <vt:i4>1</vt:i4>
      </vt:variant>
      <vt:variant>
        <vt:lpstr>Títulos de slides</vt:lpstr>
      </vt:variant>
      <vt:variant>
        <vt:i4>68</vt:i4>
      </vt:variant>
    </vt:vector>
  </HeadingPairs>
  <TitlesOfParts>
    <vt:vector size="85" baseType="lpstr">
      <vt:lpstr>Arial</vt:lpstr>
      <vt:lpstr>Arial Black</vt:lpstr>
      <vt:lpstr>Calibri</vt:lpstr>
      <vt:lpstr>DejaVu Sans Condensed</vt:lpstr>
      <vt:lpstr>GoudySans Md BT</vt:lpstr>
      <vt:lpstr>Helvetica</vt:lpstr>
      <vt:lpstr>Impress BT</vt:lpstr>
      <vt:lpstr>Tahoma</vt:lpstr>
      <vt:lpstr>Times New Roman</vt:lpstr>
      <vt:lpstr>DJ Marble 058B</vt:lpstr>
      <vt:lpstr>DJ Marble 058A</vt:lpstr>
      <vt:lpstr>1_Office Theme</vt:lpstr>
      <vt:lpstr>Custom Design</vt:lpstr>
      <vt:lpstr>1_Custom Design</vt:lpstr>
      <vt:lpstr>1_DJ Marble 058B</vt:lpstr>
      <vt:lpstr>1_DJ Marble 058A</vt:lpstr>
      <vt:lpstr>Desenho</vt:lpstr>
      <vt:lpstr>Apresentação do PowerPoint</vt:lpstr>
      <vt:lpstr>Apresentação do PowerPoint</vt:lpstr>
      <vt:lpstr>Apresentação do PowerPoint</vt:lpstr>
      <vt:lpstr>DOIS PONTOS DE VISTAS</vt:lpstr>
      <vt:lpstr>Onde está a evidência de uma Terra com milhões de anos?</vt:lpstr>
      <vt:lpstr>Onde está a evidência de uma Terra com milhões de anos?</vt:lpstr>
      <vt:lpstr>Se o dilúvio fez as rochas e os fósseis…</vt:lpstr>
      <vt:lpstr>Apresentação do PowerPoint</vt:lpstr>
      <vt:lpstr>8 Razões Bíblicas Para Acreditar Num Dilúvio Universal</vt:lpstr>
      <vt:lpstr>8 Razões Bíblicas Para Acreditar Num Dilúvio Universal</vt:lpstr>
      <vt:lpstr>Apresentação do PowerPoint</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8 Razões Bíblicas Para Acreditar Num Dilúvio Universal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Calculando o crescimento da população em reverso, chegamos acerca de 4.500 anos atrás com oito pessoas.</vt:lpstr>
      <vt:lpstr>Apresentação do PowerPoint</vt:lpstr>
      <vt:lpstr>A Idade de Coisas Vivas</vt:lpstr>
      <vt:lpstr>A Idade de Coisas Vivas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Vulcões</vt:lpstr>
      <vt:lpstr>Vulcões</vt:lpstr>
      <vt:lpstr>Tsunamis</vt:lpstr>
      <vt:lpstr>Tsunamis</vt:lpstr>
      <vt:lpstr>Terremotos</vt:lpstr>
      <vt:lpstr>Terremotos</vt:lpstr>
      <vt:lpstr>Terremotos</vt:lpstr>
      <vt:lpstr>Terremotos</vt:lpstr>
      <vt:lpstr>Tectônica de Placas</vt:lpstr>
      <vt:lpstr>Tectônica de Placas</vt:lpstr>
      <vt:lpstr>Tectônica de Placas</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Dan</cp:lastModifiedBy>
  <cp:revision>89</cp:revision>
  <dcterms:created xsi:type="dcterms:W3CDTF">2013-07-23T19:55:10Z</dcterms:created>
  <dcterms:modified xsi:type="dcterms:W3CDTF">2023-09-10T01:58:56Z</dcterms:modified>
</cp:coreProperties>
</file>